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9" r:id="rId3"/>
    <p:sldId id="275" r:id="rId4"/>
    <p:sldId id="276" r:id="rId5"/>
    <p:sldId id="277" r:id="rId6"/>
    <p:sldId id="261" r:id="rId7"/>
    <p:sldId id="262" r:id="rId8"/>
    <p:sldId id="263" r:id="rId9"/>
    <p:sldId id="278" r:id="rId10"/>
    <p:sldId id="279" r:id="rId11"/>
    <p:sldId id="285" r:id="rId12"/>
    <p:sldId id="286" r:id="rId13"/>
    <p:sldId id="287" r:id="rId14"/>
    <p:sldId id="288" r:id="rId15"/>
    <p:sldId id="280" r:id="rId16"/>
    <p:sldId id="281" r:id="rId17"/>
    <p:sldId id="289" r:id="rId18"/>
    <p:sldId id="282" r:id="rId19"/>
    <p:sldId id="28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7" autoAdjust="0"/>
  </p:normalViewPr>
  <p:slideViewPr>
    <p:cSldViewPr snapToGrid="0">
      <p:cViewPr varScale="1">
        <p:scale>
          <a:sx n="64" d="100"/>
          <a:sy n="64" d="100"/>
        </p:scale>
        <p:origin x="636" y="40"/>
      </p:cViewPr>
      <p:guideLst/>
    </p:cSldViewPr>
  </p:slideViewPr>
  <p:outlineViewPr>
    <p:cViewPr>
      <p:scale>
        <a:sx n="33" d="100"/>
        <a:sy n="33" d="100"/>
      </p:scale>
      <p:origin x="0" y="-88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89AE6-0413-4D1C-B5E9-3EFD692E836B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CF4E-D405-46FC-8752-CEE20EEC5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6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2CF4E-D405-46FC-8752-CEE20EEC57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3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4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3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7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6155-B88A-471A-A9C8-E646B81210F7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D2E9-FD62-4F1B-A5F1-C77D6BF01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32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enlau177.github.io/images/my-ego_wtc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xfordinternetinstitute.github.io/InteractiveVis/network/" TargetMode="External"/><Relationship Id="rId2" Type="http://schemas.openxmlformats.org/officeDocument/2006/relationships/hyperlink" Target="https://cyber.harvard.edu/publications/2017/08/mediaclou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740F-C61B-4667-B1CD-986DAEAECA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Network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A5D10-C294-45D7-ABC9-DAB3B9E2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81966"/>
            <a:ext cx="6858000" cy="37583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COMMS 503 / Nakho Kim</a:t>
            </a:r>
          </a:p>
        </p:txBody>
      </p:sp>
    </p:spTree>
    <p:extLst>
      <p:ext uri="{BB962C8B-B14F-4D97-AF65-F5344CB8AC3E}">
        <p14:creationId xmlns:p14="http://schemas.microsoft.com/office/powerpoint/2010/main" val="272847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D0C5-D7C6-4D1E-A072-7CAC62F4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  <a:p>
            <a:pPr lvl="1"/>
            <a:r>
              <a:rPr lang="en-US" dirty="0"/>
              <a:t>Clustering coefficient: similarity in network position</a:t>
            </a:r>
          </a:p>
          <a:p>
            <a:pPr lvl="2"/>
            <a:r>
              <a:rPr lang="en-US" dirty="0"/>
              <a:t>Community detection: Finding (near-) cliques </a:t>
            </a:r>
          </a:p>
          <a:p>
            <a:pPr lvl="3"/>
            <a:r>
              <a:rPr lang="en-US" dirty="0">
                <a:hlinkClick r:id="rId2"/>
              </a:rPr>
              <a:t>http://kenlau177.github.io/images/my-ego_wtc.png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Cohesion: multi-layered common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3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B92A-2A38-4B57-BDA2-A9E9B156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FBBE-C8D8-4117-B7E7-F7E9B20F7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analyzing co-occurrence can yield meaningful patterns (if going really deep) </a:t>
            </a:r>
          </a:p>
          <a:p>
            <a:r>
              <a:rPr lang="en-US" dirty="0"/>
              <a:t>Example: flavor network (</a:t>
            </a:r>
            <a:r>
              <a:rPr lang="en-US" dirty="0" err="1"/>
              <a:t>Ahn</a:t>
            </a:r>
            <a:r>
              <a:rPr lang="en-US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307077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5262-C393-4AB2-9D8B-5E77F618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95EEE-639F-4760-AF30-9041E2FFD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1">
            <a:extLst>
              <a:ext uri="{FF2B5EF4-FFF2-40B4-BE49-F238E27FC236}">
                <a16:creationId xmlns:a16="http://schemas.microsoft.com/office/drawing/2014/main" id="{036422F1-B13A-41D6-8B40-839594438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0"/>
            <a:ext cx="8489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4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6986-98CD-459C-A83D-8B50EFB8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7B07-6D40-4AC8-B5D2-923079E5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igure 2">
            <a:extLst>
              <a:ext uri="{FF2B5EF4-FFF2-40B4-BE49-F238E27FC236}">
                <a16:creationId xmlns:a16="http://schemas.microsoft.com/office/drawing/2014/main" id="{E1EBFA3D-B262-453C-90AD-DAC71FFB1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3304"/>
            <a:ext cx="9148325" cy="57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7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1E30-FAF6-4C79-961F-ADC00D8E1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5A2A9-575F-4539-94AE-A4FB9004F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Figure 4">
            <a:extLst>
              <a:ext uri="{FF2B5EF4-FFF2-40B4-BE49-F238E27FC236}">
                <a16:creationId xmlns:a16="http://schemas.microsoft.com/office/drawing/2014/main" id="{E4DCCA3E-F856-4FB6-A64D-D06A6A78C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46"/>
          <a:stretch/>
        </p:blipFill>
        <p:spPr bwMode="auto">
          <a:xfrm>
            <a:off x="29011" y="0"/>
            <a:ext cx="4991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gure 4">
            <a:extLst>
              <a:ext uri="{FF2B5EF4-FFF2-40B4-BE49-F238E27FC236}">
                <a16:creationId xmlns:a16="http://schemas.microsoft.com/office/drawing/2014/main" id="{94D61903-A29D-4444-AEDE-E2F8581E1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09" r="9960"/>
          <a:stretch/>
        </p:blipFill>
        <p:spPr bwMode="auto">
          <a:xfrm>
            <a:off x="5020376" y="1849582"/>
            <a:ext cx="4094614" cy="31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6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74117-432F-4F28-B751-1FE91264A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Network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93563-D7D0-4814-A25E-79FCB6695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53" y="1717139"/>
            <a:ext cx="8065899" cy="4351338"/>
          </a:xfrm>
        </p:spPr>
        <p:txBody>
          <a:bodyPr>
            <a:normAutofit/>
          </a:bodyPr>
          <a:lstStyle/>
          <a:p>
            <a:r>
              <a:rPr lang="en-US" dirty="0"/>
              <a:t>Random network </a:t>
            </a:r>
            <a:r>
              <a:rPr lang="en-US" sz="2000" dirty="0"/>
              <a:t>(</a:t>
            </a:r>
            <a:r>
              <a:rPr lang="en-US" sz="2000" dirty="0" err="1"/>
              <a:t>Erdős</a:t>
            </a:r>
            <a:r>
              <a:rPr lang="en-US" sz="2000" dirty="0"/>
              <a:t>–</a:t>
            </a:r>
            <a:r>
              <a:rPr lang="en-US" sz="2000" dirty="0" err="1"/>
              <a:t>Rényi</a:t>
            </a:r>
            <a:r>
              <a:rPr lang="en-US" sz="2000" dirty="0"/>
              <a:t> model)</a:t>
            </a:r>
          </a:p>
          <a:p>
            <a:pPr lvl="1"/>
            <a:r>
              <a:rPr lang="en-US" dirty="0"/>
              <a:t>Constant, uniform distribution. But real-world?</a:t>
            </a:r>
          </a:p>
          <a:p>
            <a:r>
              <a:rPr lang="en-US" dirty="0"/>
              <a:t>Scale-free network </a:t>
            </a:r>
            <a:r>
              <a:rPr lang="en-US" sz="2000" dirty="0"/>
              <a:t>(</a:t>
            </a:r>
            <a:r>
              <a:rPr lang="en-US" sz="2000" dirty="0" err="1"/>
              <a:t>Barabasi</a:t>
            </a:r>
            <a:r>
              <a:rPr lang="en-US" sz="2000" dirty="0"/>
              <a:t>)</a:t>
            </a:r>
          </a:p>
          <a:p>
            <a:pPr lvl="1"/>
            <a:r>
              <a:rPr lang="en-US" dirty="0"/>
              <a:t>Dominant hub nodes and long tails (“The degree distribution follows a power law”)   e.g. internet.</a:t>
            </a:r>
          </a:p>
          <a:p>
            <a:r>
              <a:rPr lang="en-US" dirty="0"/>
              <a:t>Small-world network </a:t>
            </a:r>
            <a:r>
              <a:rPr lang="en-US" sz="2000" dirty="0"/>
              <a:t>(Watts-</a:t>
            </a:r>
            <a:r>
              <a:rPr lang="en-US" sz="2000" dirty="0" err="1"/>
              <a:t>Strogatz</a:t>
            </a:r>
            <a:r>
              <a:rPr lang="en-US" sz="2000" dirty="0"/>
              <a:t>)</a:t>
            </a:r>
          </a:p>
          <a:p>
            <a:pPr lvl="1"/>
            <a:r>
              <a:rPr lang="en-US" dirty="0"/>
              <a:t>High clustering, small path length   e.g. Kevin Bacon game.</a:t>
            </a:r>
          </a:p>
          <a:p>
            <a:endParaRPr lang="en-US" dirty="0"/>
          </a:p>
        </p:txBody>
      </p:sp>
      <p:pic>
        <p:nvPicPr>
          <p:cNvPr id="2052" name="Picture 4" descr="Image result for small world network graph">
            <a:extLst>
              <a:ext uri="{FF2B5EF4-FFF2-40B4-BE49-F238E27FC236}">
                <a16:creationId xmlns:a16="http://schemas.microsoft.com/office/drawing/2014/main" id="{C8172084-B3CE-4C4F-A1E1-7394A6EEAE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68"/>
          <a:stretch/>
        </p:blipFill>
        <p:spPr bwMode="auto">
          <a:xfrm>
            <a:off x="4212927" y="4804475"/>
            <a:ext cx="4931073" cy="205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30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5F89-8C3B-462B-AC96-217E81B9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</a:t>
            </a:r>
            <a:r>
              <a:rPr lang="en-US" dirty="0"/>
              <a:t> Network Research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79FF1-4380-4349-AD69-F36684103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Collective action</a:t>
            </a:r>
          </a:p>
          <a:p>
            <a:r>
              <a:rPr lang="en-US" dirty="0"/>
              <a:t>Contagion </a:t>
            </a:r>
          </a:p>
          <a:p>
            <a:pPr lvl="1"/>
            <a:r>
              <a:rPr lang="en-US" dirty="0"/>
              <a:t>e.g. innovation, information flow,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Dependency</a:t>
            </a:r>
          </a:p>
          <a:p>
            <a:r>
              <a:rPr lang="en-US" dirty="0"/>
              <a:t>Sorting out (dynamic)</a:t>
            </a:r>
          </a:p>
          <a:p>
            <a:r>
              <a:rPr lang="en-US" dirty="0"/>
              <a:t>Coevolution (dynamic)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See more: Monge &amp; Contractor, 2003: </a:t>
            </a:r>
            <a:r>
              <a:rPr lang="en-US" sz="1800" i="1" dirty="0"/>
              <a:t>Theories of Communication Networks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690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6EF3-E2E4-4DD7-82EC-E91B3E70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if”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DBD6E-BDD5-4946-AAE8-59C73453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Analyzing scenarios with / without nodes / edges of interest</a:t>
            </a:r>
          </a:p>
          <a:p>
            <a:r>
              <a:rPr lang="en-US" dirty="0"/>
              <a:t>Crucial for building hypotheses and other planning</a:t>
            </a:r>
          </a:p>
          <a:p>
            <a:pPr lvl="1"/>
            <a:r>
              <a:rPr lang="en-US" dirty="0"/>
              <a:t>Thought experiment </a:t>
            </a:r>
          </a:p>
          <a:p>
            <a:r>
              <a:rPr lang="en-US" dirty="0"/>
              <a:t>Example: news project grant network</a:t>
            </a:r>
          </a:p>
          <a:p>
            <a:pPr lvl="1"/>
            <a:r>
              <a:rPr lang="en-US" dirty="0"/>
              <a:t>My own in-process graph, as part of Friedland &amp; </a:t>
            </a:r>
            <a:r>
              <a:rPr lang="en-US" dirty="0" err="1"/>
              <a:t>Koeniczna</a:t>
            </a:r>
            <a:r>
              <a:rPr lang="en-US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425695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5B25-A5B3-4B41-A2F6-F0EC5A03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F1D8-079A-49DF-8A42-AC9ACAAA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patterns in </a:t>
            </a:r>
            <a:r>
              <a:rPr lang="en-US" dirty="0" err="1"/>
              <a:t>comm</a:t>
            </a:r>
            <a:r>
              <a:rPr lang="en-US" dirty="0"/>
              <a:t> network behavior</a:t>
            </a:r>
          </a:p>
          <a:p>
            <a:pPr lvl="1"/>
            <a:r>
              <a:rPr lang="en-US" dirty="0"/>
              <a:t>Bursts (</a:t>
            </a:r>
            <a:r>
              <a:rPr lang="en-US" dirty="0" err="1"/>
              <a:t>Barabasi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“Sudden escalation in our activity pattern“ (instead of constant increments)</a:t>
            </a:r>
          </a:p>
          <a:p>
            <a:pPr lvl="1"/>
            <a:r>
              <a:rPr lang="en-US" dirty="0"/>
              <a:t>Dunbar number (Dunbar)</a:t>
            </a:r>
          </a:p>
          <a:p>
            <a:pPr lvl="2"/>
            <a:r>
              <a:rPr lang="en-US" dirty="0"/>
              <a:t>150. </a:t>
            </a:r>
          </a:p>
          <a:p>
            <a:pPr lvl="2"/>
            <a:r>
              <a:rPr lang="en-US" dirty="0"/>
              <a:t>"the number of people you would not feel embarrassed about joining uninvited for a drink if you happened to bump into them in a bar“</a:t>
            </a:r>
          </a:p>
        </p:txBody>
      </p:sp>
    </p:spTree>
    <p:extLst>
      <p:ext uri="{BB962C8B-B14F-4D97-AF65-F5344CB8AC3E}">
        <p14:creationId xmlns:p14="http://schemas.microsoft.com/office/powerpoint/2010/main" val="694930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C0E42-9C5B-44BA-AF41-2D0DF2DE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of the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101F9-F83C-4863-B731-1A0D025FC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NodeXL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Plugin for MS Excel. Also calculates.</a:t>
            </a:r>
          </a:p>
          <a:p>
            <a:r>
              <a:rPr lang="en-US" dirty="0" err="1"/>
              <a:t>Gephi</a:t>
            </a:r>
            <a:endParaRPr lang="en-US" dirty="0"/>
          </a:p>
          <a:p>
            <a:pPr lvl="1"/>
            <a:r>
              <a:rPr lang="en-US" dirty="0"/>
              <a:t>Graph visualizer language.</a:t>
            </a:r>
          </a:p>
          <a:p>
            <a:r>
              <a:rPr lang="en-US" dirty="0"/>
              <a:t>Tableau</a:t>
            </a:r>
          </a:p>
          <a:p>
            <a:pPr lvl="1"/>
            <a:r>
              <a:rPr lang="en-US" dirty="0"/>
              <a:t>User-friendly package.</a:t>
            </a:r>
          </a:p>
          <a:p>
            <a:r>
              <a:rPr lang="en-US" dirty="0"/>
              <a:t>R (stat language)</a:t>
            </a:r>
          </a:p>
          <a:p>
            <a:pPr lvl="1"/>
            <a:r>
              <a:rPr lang="en-US" dirty="0"/>
              <a:t>The full deal.</a:t>
            </a:r>
          </a:p>
        </p:txBody>
      </p:sp>
    </p:spTree>
    <p:extLst>
      <p:ext uri="{BB962C8B-B14F-4D97-AF65-F5344CB8AC3E}">
        <p14:creationId xmlns:p14="http://schemas.microsoft.com/office/powerpoint/2010/main" val="368208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22A6-BC7A-4F0A-A272-0C6D79465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78" y="365126"/>
            <a:ext cx="8515350" cy="1325563"/>
          </a:xfrm>
        </p:spPr>
        <p:txBody>
          <a:bodyPr/>
          <a:lstStyle/>
          <a:p>
            <a:r>
              <a:rPr lang="en-US" dirty="0"/>
              <a:t>Why</a:t>
            </a:r>
            <a:r>
              <a:rPr lang="en-US" baseline="0" dirty="0"/>
              <a:t> Communication</a:t>
            </a:r>
            <a:r>
              <a:rPr lang="en-US" dirty="0"/>
              <a:t> &amp; Networks?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B088-987A-4754-AEAB-FE7863501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55" y="1872119"/>
            <a:ext cx="8065899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Agent: </a:t>
            </a:r>
            <a:r>
              <a:rPr lang="en-US" dirty="0"/>
              <a:t>entity that</a:t>
            </a:r>
            <a:r>
              <a:rPr lang="ko-KR" altLang="en-US" dirty="0"/>
              <a:t> </a:t>
            </a:r>
            <a:r>
              <a:rPr lang="en-US" altLang="ko-KR" dirty="0"/>
              <a:t>acts</a:t>
            </a:r>
            <a:r>
              <a:rPr lang="ko-KR" altLang="en-US" dirty="0"/>
              <a:t> </a:t>
            </a:r>
            <a:r>
              <a:rPr lang="en-US" altLang="ko-KR" dirty="0"/>
              <a:t>with</a:t>
            </a:r>
            <a:r>
              <a:rPr lang="ko-KR" altLang="en-US" dirty="0"/>
              <a:t> </a:t>
            </a:r>
            <a:r>
              <a:rPr lang="en-US" altLang="ko-KR" dirty="0"/>
              <a:t>own agency.</a:t>
            </a:r>
          </a:p>
          <a:p>
            <a:pPr lvl="0"/>
            <a:endParaRPr lang="en-US" dirty="0"/>
          </a:p>
          <a:p>
            <a:pPr lvl="0"/>
            <a:r>
              <a:rPr lang="en-US" dirty="0">
                <a:solidFill>
                  <a:srgbClr val="FFFF00"/>
                </a:solidFill>
              </a:rPr>
              <a:t>Network</a:t>
            </a:r>
            <a:r>
              <a:rPr lang="en-US" dirty="0"/>
              <a:t>: The totality of connections between agents in a construct. </a:t>
            </a:r>
          </a:p>
          <a:p>
            <a:r>
              <a:rPr lang="en-US" i="1" dirty="0">
                <a:solidFill>
                  <a:srgbClr val="FFFF00"/>
                </a:solidFill>
              </a:rPr>
              <a:t>Social</a:t>
            </a:r>
            <a:r>
              <a:rPr lang="en-US" dirty="0"/>
              <a:t> network: agents are people, connections are relations.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Communication</a:t>
            </a:r>
            <a:r>
              <a:rPr lang="en-US" dirty="0"/>
              <a:t>: often, what </a:t>
            </a:r>
            <a:r>
              <a:rPr lang="en-US" i="1" dirty="0"/>
              <a:t>flows</a:t>
            </a:r>
            <a:r>
              <a:rPr lang="en-US" dirty="0"/>
              <a:t> through those relations.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Hence, networks can give answers to questions on the structure of communication.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50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95DC-D597-4800-BDD8-2E4BEDF6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71146-3C69-4A82-84A6-E61030805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013" y="1934114"/>
            <a:ext cx="7383974" cy="4351338"/>
          </a:xfrm>
        </p:spPr>
        <p:txBody>
          <a:bodyPr/>
          <a:lstStyle/>
          <a:p>
            <a:r>
              <a:rPr lang="en-US" dirty="0"/>
              <a:t>Coding the Data</a:t>
            </a:r>
          </a:p>
          <a:p>
            <a:pPr lvl="1"/>
            <a:r>
              <a:rPr lang="en-US" dirty="0"/>
              <a:t>Agents </a:t>
            </a:r>
          </a:p>
          <a:p>
            <a:pPr lvl="2"/>
            <a:r>
              <a:rPr lang="en-US" dirty="0"/>
              <a:t>Traits of agents</a:t>
            </a:r>
          </a:p>
          <a:p>
            <a:pPr lvl="1"/>
            <a:r>
              <a:rPr lang="en-US" dirty="0"/>
              <a:t>Network A</a:t>
            </a:r>
          </a:p>
          <a:p>
            <a:pPr lvl="2"/>
            <a:r>
              <a:rPr lang="en-US" dirty="0"/>
              <a:t>Traits of links</a:t>
            </a:r>
          </a:p>
          <a:p>
            <a:pPr lvl="2"/>
            <a:r>
              <a:rPr lang="en-US" dirty="0"/>
              <a:t>Presence and intensity of links</a:t>
            </a:r>
          </a:p>
          <a:p>
            <a:pPr lvl="1"/>
            <a:r>
              <a:rPr lang="en-US" dirty="0"/>
              <a:t>Network B</a:t>
            </a:r>
          </a:p>
          <a:p>
            <a:pPr lvl="2"/>
            <a:r>
              <a:rPr lang="en-US" dirty="0"/>
              <a:t>…repeat</a:t>
            </a:r>
          </a:p>
          <a:p>
            <a:r>
              <a:rPr lang="en-US" dirty="0"/>
              <a:t>Analyzing</a:t>
            </a:r>
          </a:p>
          <a:p>
            <a:r>
              <a:rPr lang="en-US" dirty="0"/>
              <a:t>Visualizing</a:t>
            </a:r>
          </a:p>
        </p:txBody>
      </p:sp>
    </p:spTree>
    <p:extLst>
      <p:ext uri="{BB962C8B-B14F-4D97-AF65-F5344CB8AC3E}">
        <p14:creationId xmlns:p14="http://schemas.microsoft.com/office/powerpoint/2010/main" val="4597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6A0-091A-40F9-863E-858BE28D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1641"/>
            <a:ext cx="7886700" cy="4544178"/>
          </a:xfrm>
        </p:spPr>
        <p:txBody>
          <a:bodyPr>
            <a:normAutofit/>
          </a:bodyPr>
          <a:lstStyle/>
          <a:p>
            <a:r>
              <a:rPr lang="en-US" i="1" dirty="0"/>
              <a:t>Structuralist</a:t>
            </a:r>
            <a:r>
              <a:rPr lang="en-US" dirty="0"/>
              <a:t> approach</a:t>
            </a:r>
          </a:p>
          <a:p>
            <a:pPr lvl="1"/>
            <a:r>
              <a:rPr lang="en-US" dirty="0"/>
              <a:t>I.e. social structure influences how members inside the structure act. </a:t>
            </a:r>
          </a:p>
          <a:p>
            <a:pPr lvl="1"/>
            <a:r>
              <a:rPr lang="en-US" dirty="0"/>
              <a:t>As qualitative idea: cultural studies with critical reflection, emphasizing political economy</a:t>
            </a:r>
          </a:p>
          <a:p>
            <a:pPr lvl="1"/>
            <a:r>
              <a:rPr lang="en-US" dirty="0"/>
              <a:t>As quantitative idea: </a:t>
            </a:r>
            <a:r>
              <a:rPr lang="en-US" dirty="0">
                <a:solidFill>
                  <a:srgbClr val="FFFF00"/>
                </a:solidFill>
              </a:rPr>
              <a:t>quantifying the structure</a:t>
            </a:r>
            <a:r>
              <a:rPr lang="en-US" dirty="0"/>
              <a:t> to draw rigorous analyses of that structure. </a:t>
            </a:r>
          </a:p>
        </p:txBody>
      </p:sp>
    </p:spTree>
    <p:extLst>
      <p:ext uri="{BB962C8B-B14F-4D97-AF65-F5344CB8AC3E}">
        <p14:creationId xmlns:p14="http://schemas.microsoft.com/office/powerpoint/2010/main" val="232464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17BB-C47A-41E4-9BB6-C1F6938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4F48-644F-4F3D-AFD8-ECCD8CAF0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 (aka vertex, in graph): agents</a:t>
            </a:r>
          </a:p>
          <a:p>
            <a:pPr lvl="1"/>
            <a:r>
              <a:rPr lang="en-US" dirty="0"/>
              <a:t>Coded traits </a:t>
            </a:r>
          </a:p>
          <a:p>
            <a:pPr lvl="1"/>
            <a:r>
              <a:rPr lang="en-US" dirty="0"/>
              <a:t>Network roles, as analyzed (connectors, mavens, leaders, bridges, isolates…)</a:t>
            </a:r>
          </a:p>
          <a:p>
            <a:pPr lvl="1"/>
            <a:endParaRPr lang="en-US" dirty="0"/>
          </a:p>
          <a:p>
            <a:r>
              <a:rPr lang="en-US" dirty="0"/>
              <a:t>Edge (aka arc, in graph): connections</a:t>
            </a:r>
          </a:p>
          <a:p>
            <a:pPr lvl="1"/>
            <a:r>
              <a:rPr lang="en-US" dirty="0"/>
              <a:t>Directionality, intensity, probability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9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1EBD-4D0C-46FE-9E5F-1FA4F030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of network analysis</a:t>
            </a:r>
          </a:p>
          <a:p>
            <a:endParaRPr lang="en-US" dirty="0"/>
          </a:p>
          <a:p>
            <a:pPr lvl="1"/>
            <a:r>
              <a:rPr lang="en-US" dirty="0"/>
              <a:t>Visual representation (“graph”)</a:t>
            </a:r>
          </a:p>
          <a:p>
            <a:pPr lvl="2"/>
            <a:r>
              <a:rPr lang="en-US" dirty="0"/>
              <a:t>Relying on pattern seeking</a:t>
            </a:r>
          </a:p>
          <a:p>
            <a:pPr lvl="2"/>
            <a:r>
              <a:rPr lang="en-US" dirty="0"/>
              <a:t>Case: </a:t>
            </a:r>
            <a:r>
              <a:rPr lang="en-US" sz="1800" dirty="0">
                <a:hlinkClick r:id="rId2"/>
              </a:rPr>
              <a:t>https://cyber.harvard.edu/publications/2017/08/mediacloud</a:t>
            </a:r>
            <a:endParaRPr lang="en-US" sz="1800" dirty="0"/>
          </a:p>
          <a:p>
            <a:pPr lvl="2"/>
            <a:r>
              <a:rPr lang="en-US" sz="1800" dirty="0"/>
              <a:t>Browsing: </a:t>
            </a:r>
            <a:r>
              <a:rPr lang="en-US" sz="1600" dirty="0">
                <a:hlinkClick r:id="rId3"/>
              </a:rPr>
              <a:t>http://oxfordinternetinstitute.github.io/InteractiveVis/network/#</a:t>
            </a:r>
            <a:r>
              <a:rPr lang="en-US" sz="1600" dirty="0"/>
              <a:t> 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Mathematical statistics</a:t>
            </a:r>
          </a:p>
          <a:p>
            <a:pPr lvl="2"/>
            <a:r>
              <a:rPr lang="en-US" dirty="0"/>
              <a:t>Measurements: How centralized? How wide/efficient? How robust? How clustered? Etc.</a:t>
            </a:r>
          </a:p>
        </p:txBody>
      </p:sp>
    </p:spTree>
    <p:extLst>
      <p:ext uri="{BB962C8B-B14F-4D97-AF65-F5344CB8AC3E}">
        <p14:creationId xmlns:p14="http://schemas.microsoft.com/office/powerpoint/2010/main" val="342805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F3E7A-5B90-468E-A61C-F4A1F6B51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2852"/>
            <a:ext cx="7886700" cy="496809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Strength: </a:t>
            </a:r>
          </a:p>
          <a:p>
            <a:pPr lvl="1"/>
            <a:r>
              <a:rPr lang="en-US" dirty="0"/>
              <a:t>Structural approach, leading to some generalizability </a:t>
            </a:r>
          </a:p>
          <a:p>
            <a:pPr lvl="1"/>
            <a:r>
              <a:rPr lang="en-US" dirty="0"/>
              <a:t>Quantified results, enabling easier comparisons</a:t>
            </a:r>
          </a:p>
          <a:p>
            <a:pPr lvl="1"/>
            <a:r>
              <a:rPr lang="en-US" dirty="0"/>
              <a:t>Good for finding co-occurrence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Weakness: </a:t>
            </a:r>
          </a:p>
          <a:p>
            <a:pPr lvl="1"/>
            <a:r>
              <a:rPr lang="en-US" dirty="0"/>
              <a:t>Autonomous choice of each agent is disregarded</a:t>
            </a:r>
          </a:p>
          <a:p>
            <a:pPr lvl="1"/>
            <a:r>
              <a:rPr lang="en-US" dirty="0"/>
              <a:t>Influencing variables beyond defined networks get lost</a:t>
            </a:r>
          </a:p>
          <a:p>
            <a:pPr lvl="1"/>
            <a:r>
              <a:rPr lang="en-US" dirty="0"/>
              <a:t>Difficult to test causality, even in a time-series</a:t>
            </a:r>
          </a:p>
        </p:txBody>
      </p:sp>
    </p:spTree>
    <p:extLst>
      <p:ext uri="{BB962C8B-B14F-4D97-AF65-F5344CB8AC3E}">
        <p14:creationId xmlns:p14="http://schemas.microsoft.com/office/powerpoint/2010/main" val="124401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297E-77AC-4602-A2DD-393146F8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Comm</a:t>
            </a:r>
            <a:r>
              <a:rPr lang="fr-FR" dirty="0"/>
              <a:t> Network and 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AC75-C533-45DD-B5F7-9AF43EFE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0673"/>
          </a:xfrm>
        </p:spPr>
        <p:txBody>
          <a:bodyPr>
            <a:normAutofit/>
          </a:bodyPr>
          <a:lstStyle/>
          <a:p>
            <a:pPr lvl="0"/>
            <a:r>
              <a:rPr lang="fr-FR" dirty="0" err="1"/>
              <a:t>Leavitt’s</a:t>
            </a:r>
            <a:r>
              <a:rPr lang="fr-FR" dirty="0"/>
              <a:t> network </a:t>
            </a:r>
            <a:r>
              <a:rPr lang="fr-FR" dirty="0" err="1"/>
              <a:t>experiment</a:t>
            </a:r>
            <a:r>
              <a:rPr lang="fr-FR" dirty="0"/>
              <a:t> (1957)</a:t>
            </a:r>
          </a:p>
          <a:p>
            <a:pPr lvl="1"/>
            <a:r>
              <a:rPr lang="fr-FR" dirty="0" err="1"/>
              <a:t>Classic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on structure </a:t>
            </a:r>
            <a:r>
              <a:rPr lang="fr-FR" dirty="0" err="1"/>
              <a:t>effects</a:t>
            </a:r>
            <a:r>
              <a:rPr lang="fr-FR" dirty="0"/>
              <a:t> (soc psy / </a:t>
            </a:r>
            <a:r>
              <a:rPr lang="fr-FR" dirty="0" err="1"/>
              <a:t>org</a:t>
            </a:r>
            <a:r>
              <a:rPr lang="fr-FR" dirty="0"/>
              <a:t> </a:t>
            </a:r>
            <a:r>
              <a:rPr lang="fr-FR" dirty="0" err="1"/>
              <a:t>comm</a:t>
            </a:r>
            <a:r>
              <a:rPr lang="fr-FR" dirty="0"/>
              <a:t>)</a:t>
            </a:r>
          </a:p>
          <a:p>
            <a:pPr lvl="2"/>
            <a:r>
              <a:rPr lang="fr-FR" dirty="0"/>
              <a:t>Limited communication puzzle performance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0"/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AFC44-0F92-4D65-AD58-F6E27151D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308" y="3312528"/>
            <a:ext cx="5333784" cy="1563919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83CFD2-971D-49B7-9B63-628410DAD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65067"/>
              </p:ext>
            </p:extLst>
          </p:nvPr>
        </p:nvGraphicFramePr>
        <p:xfrm>
          <a:off x="1075945" y="5067872"/>
          <a:ext cx="69921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165">
                  <a:extLst>
                    <a:ext uri="{9D8B030D-6E8A-4147-A177-3AD203B41FA5}">
                      <a16:colId xmlns:a16="http://schemas.microsoft.com/office/drawing/2014/main" val="2823769017"/>
                    </a:ext>
                  </a:extLst>
                </a:gridCol>
                <a:gridCol w="1282486">
                  <a:extLst>
                    <a:ext uri="{9D8B030D-6E8A-4147-A177-3AD203B41FA5}">
                      <a16:colId xmlns:a16="http://schemas.microsoft.com/office/drawing/2014/main" val="1502281598"/>
                    </a:ext>
                  </a:extLst>
                </a:gridCol>
                <a:gridCol w="1282486">
                  <a:extLst>
                    <a:ext uri="{9D8B030D-6E8A-4147-A177-3AD203B41FA5}">
                      <a16:colId xmlns:a16="http://schemas.microsoft.com/office/drawing/2014/main" val="189735431"/>
                    </a:ext>
                  </a:extLst>
                </a:gridCol>
                <a:gridCol w="1282486">
                  <a:extLst>
                    <a:ext uri="{9D8B030D-6E8A-4147-A177-3AD203B41FA5}">
                      <a16:colId xmlns:a16="http://schemas.microsoft.com/office/drawing/2014/main" val="2247004380"/>
                    </a:ext>
                  </a:extLst>
                </a:gridCol>
                <a:gridCol w="1282486">
                  <a:extLst>
                    <a:ext uri="{9D8B030D-6E8A-4147-A177-3AD203B41FA5}">
                      <a16:colId xmlns:a16="http://schemas.microsoft.com/office/drawing/2014/main" val="4071737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 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2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highest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26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Leader emerges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So-so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867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Satisfaction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highest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89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50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120C-E1F6-4EB3-A7FD-C2A1C078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8A0D-0063-47F6-B4FC-C2B102170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Connections</a:t>
            </a:r>
          </a:p>
          <a:p>
            <a:pPr lvl="1"/>
            <a:r>
              <a:rPr lang="en-US" dirty="0"/>
              <a:t>Number of ties: in-degree, out-degree</a:t>
            </a:r>
          </a:p>
          <a:p>
            <a:pPr lvl="1"/>
            <a:r>
              <a:rPr lang="en-US" dirty="0"/>
              <a:t>Homophily</a:t>
            </a:r>
          </a:p>
          <a:p>
            <a:pPr lvl="1"/>
            <a:r>
              <a:rPr lang="en-US" dirty="0"/>
              <a:t>Multiplexity: multi-layer connection</a:t>
            </a:r>
          </a:p>
          <a:p>
            <a:pPr lvl="1"/>
            <a:r>
              <a:rPr lang="en-US" dirty="0"/>
              <a:t>Reciprocity: bidirectional relation</a:t>
            </a:r>
          </a:p>
          <a:p>
            <a:pPr lvl="1"/>
            <a:r>
              <a:rPr lang="en-US" dirty="0"/>
              <a:t>Network closure: relational triads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Simmelian</a:t>
            </a:r>
            <a:r>
              <a:rPr lang="en-US" dirty="0"/>
              <a:t> tie”: </a:t>
            </a:r>
            <a:r>
              <a:rPr lang="en-US" dirty="0">
                <a:solidFill>
                  <a:srgbClr val="FFFF00"/>
                </a:solidFill>
              </a:rPr>
              <a:t>triadic</a:t>
            </a:r>
            <a:r>
              <a:rPr lang="en-US" dirty="0"/>
              <a:t> (or more) ties have a completely different social function versus </a:t>
            </a:r>
            <a:r>
              <a:rPr lang="en-US" dirty="0">
                <a:solidFill>
                  <a:srgbClr val="FFFF00"/>
                </a:solidFill>
              </a:rPr>
              <a:t>1-to-1 ties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463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5C935-7DA5-4173-9741-408FD3D46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2516"/>
            <a:ext cx="7886700" cy="54809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Distributions</a:t>
            </a:r>
          </a:p>
          <a:p>
            <a:pPr lvl="1"/>
            <a:r>
              <a:rPr lang="en-US" dirty="0"/>
              <a:t>Degree Centrality: number of direct connections</a:t>
            </a:r>
          </a:p>
          <a:p>
            <a:pPr lvl="1"/>
            <a:r>
              <a:rPr lang="en-US" dirty="0"/>
              <a:t>Betweenness Centrality: how much it binds (e.g. number of shortest connections to others)</a:t>
            </a:r>
          </a:p>
          <a:p>
            <a:pPr lvl="1"/>
            <a:r>
              <a:rPr lang="en-US" dirty="0"/>
              <a:t>Closeness Centrality: path-length to all other nodes</a:t>
            </a:r>
          </a:p>
          <a:p>
            <a:pPr lvl="1"/>
            <a:r>
              <a:rPr lang="en-US" dirty="0"/>
              <a:t>Eigenvalue Centrality: # of direct connections + # of connections of directly connected ones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Density:  actual / all potential connections</a:t>
            </a:r>
          </a:p>
          <a:p>
            <a:pPr lvl="1"/>
            <a:r>
              <a:rPr lang="en-US" dirty="0"/>
              <a:t>Average distance</a:t>
            </a:r>
          </a:p>
          <a:p>
            <a:pPr lvl="1"/>
            <a:r>
              <a:rPr lang="en-US" dirty="0"/>
              <a:t>Tie strength</a:t>
            </a:r>
          </a:p>
          <a:p>
            <a:pPr lvl="2"/>
            <a:r>
              <a:rPr lang="en-US" dirty="0"/>
              <a:t>“The Strength of Weak Ties” (</a:t>
            </a:r>
            <a:r>
              <a:rPr lang="en-US" dirty="0" err="1"/>
              <a:t>Granovetter</a:t>
            </a:r>
            <a:r>
              <a:rPr lang="en-US" dirty="0"/>
              <a:t>): Nodes with more weak (e.g. inter-clique) ties become more efficient.</a:t>
            </a:r>
          </a:p>
          <a:p>
            <a:pPr lvl="2"/>
            <a:endParaRPr lang="en-US" dirty="0"/>
          </a:p>
          <a:p>
            <a:r>
              <a:rPr lang="en-US" dirty="0"/>
              <a:t>Yes, it’s a quantitative analysis (not just visual detection) </a:t>
            </a:r>
          </a:p>
        </p:txBody>
      </p:sp>
    </p:spTree>
    <p:extLst>
      <p:ext uri="{BB962C8B-B14F-4D97-AF65-F5344CB8AC3E}">
        <p14:creationId xmlns:p14="http://schemas.microsoft.com/office/powerpoint/2010/main" val="243418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</TotalTime>
  <Words>774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Communication Network Analysis</vt:lpstr>
      <vt:lpstr>Why Communication &amp; Networks?</vt:lpstr>
      <vt:lpstr>PowerPoint Presentation</vt:lpstr>
      <vt:lpstr>Units </vt:lpstr>
      <vt:lpstr>PowerPoint Presentation</vt:lpstr>
      <vt:lpstr>PowerPoint Presentation</vt:lpstr>
      <vt:lpstr>Comm Network and Performance</vt:lpstr>
      <vt:lpstr>Measurements</vt:lpstr>
      <vt:lpstr>PowerPoint Presentation</vt:lpstr>
      <vt:lpstr>PowerPoint Presentation</vt:lpstr>
      <vt:lpstr>Co-occurrence</vt:lpstr>
      <vt:lpstr>PowerPoint Presentation</vt:lpstr>
      <vt:lpstr>PowerPoint Presentation</vt:lpstr>
      <vt:lpstr>PowerPoint Presentation</vt:lpstr>
      <vt:lpstr>Popular Network Types</vt:lpstr>
      <vt:lpstr>Comm Network Research Topics</vt:lpstr>
      <vt:lpstr>“What if”</vt:lpstr>
      <vt:lpstr>PowerPoint Presentation</vt:lpstr>
      <vt:lpstr>Tools of the Trade</vt:lpstr>
      <vt:lpstr>The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Analysis</dc:title>
  <dc:creator>Nakho Kim</dc:creator>
  <cp:lastModifiedBy>Nakho Kim</cp:lastModifiedBy>
  <cp:revision>88</cp:revision>
  <dcterms:created xsi:type="dcterms:W3CDTF">2017-10-02T21:01:46Z</dcterms:created>
  <dcterms:modified xsi:type="dcterms:W3CDTF">2023-03-15T21:30:51Z</dcterms:modified>
</cp:coreProperties>
</file>