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312" r:id="rId3"/>
    <p:sldId id="329" r:id="rId4"/>
    <p:sldId id="343" r:id="rId5"/>
    <p:sldId id="330" r:id="rId6"/>
    <p:sldId id="340" r:id="rId7"/>
    <p:sldId id="342" r:id="rId8"/>
    <p:sldId id="334" r:id="rId9"/>
    <p:sldId id="341" r:id="rId10"/>
    <p:sldId id="344" r:id="rId11"/>
    <p:sldId id="335" r:id="rId12"/>
    <p:sldId id="345" r:id="rId13"/>
    <p:sldId id="370" r:id="rId14"/>
    <p:sldId id="371" r:id="rId15"/>
    <p:sldId id="349" r:id="rId16"/>
    <p:sldId id="346" r:id="rId17"/>
    <p:sldId id="347" r:id="rId18"/>
    <p:sldId id="350" r:id="rId19"/>
    <p:sldId id="348" r:id="rId20"/>
    <p:sldId id="300" r:id="rId21"/>
    <p:sldId id="303" r:id="rId22"/>
    <p:sldId id="373" r:id="rId23"/>
    <p:sldId id="296" r:id="rId24"/>
    <p:sldId id="372" r:id="rId25"/>
    <p:sldId id="331" r:id="rId26"/>
    <p:sldId id="368" r:id="rId27"/>
    <p:sldId id="352" r:id="rId28"/>
    <p:sldId id="351" r:id="rId29"/>
    <p:sldId id="374" r:id="rId30"/>
    <p:sldId id="336" r:id="rId31"/>
    <p:sldId id="354" r:id="rId32"/>
    <p:sldId id="337" r:id="rId33"/>
    <p:sldId id="353" r:id="rId34"/>
    <p:sldId id="332" r:id="rId35"/>
    <p:sldId id="366" r:id="rId36"/>
    <p:sldId id="355" r:id="rId37"/>
    <p:sldId id="360" r:id="rId38"/>
    <p:sldId id="338" r:id="rId39"/>
    <p:sldId id="361" r:id="rId40"/>
    <p:sldId id="364" r:id="rId41"/>
    <p:sldId id="362" r:id="rId42"/>
    <p:sldId id="363" r:id="rId43"/>
    <p:sldId id="356" r:id="rId44"/>
    <p:sldId id="357" r:id="rId45"/>
    <p:sldId id="339" r:id="rId46"/>
    <p:sldId id="365" r:id="rId47"/>
    <p:sldId id="37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4" d="100"/>
          <a:sy n="64" d="100"/>
        </p:scale>
        <p:origin x="636" y="40"/>
      </p:cViewPr>
      <p:guideLst/>
    </p:cSldViewPr>
  </p:slideViewPr>
  <p:outlineViewPr>
    <p:cViewPr>
      <p:scale>
        <a:sx n="33" d="100"/>
        <a:sy n="33" d="100"/>
      </p:scale>
      <p:origin x="0" y="-557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3C08A-A546-4899-B2BC-58BE89CE3F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3F597-1B67-43A8-8ED2-DF8C5444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9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5755-130D-44AC-9DAD-E95D39F659E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66F6-968F-4552-9701-710894EE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5755-130D-44AC-9DAD-E95D39F659E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66F6-968F-4552-9701-710894EE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6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5755-130D-44AC-9DAD-E95D39F659E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66F6-968F-4552-9701-710894EE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5755-130D-44AC-9DAD-E95D39F659E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66F6-968F-4552-9701-710894EE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4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5755-130D-44AC-9DAD-E95D39F659E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66F6-968F-4552-9701-710894EE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4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5755-130D-44AC-9DAD-E95D39F659E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66F6-968F-4552-9701-710894EE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8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5755-130D-44AC-9DAD-E95D39F659E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66F6-968F-4552-9701-710894EE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1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5755-130D-44AC-9DAD-E95D39F659E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66F6-968F-4552-9701-710894EE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9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5755-130D-44AC-9DAD-E95D39F659E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66F6-968F-4552-9701-710894EE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3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5755-130D-44AC-9DAD-E95D39F659E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66F6-968F-4552-9701-710894EE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1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5755-130D-44AC-9DAD-E95D39F659E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66F6-968F-4552-9701-710894EE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3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15755-130D-44AC-9DAD-E95D39F659E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966F6-968F-4552-9701-710894EE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46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CJLornB6zV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rchive.org/details/arcade_qber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okyo-joypolis.com/attraction/2nd/athletics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hyperlink" Target="https://youtu.be/t3pfQdADxEs?t=1m54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ylkaJSrEsqI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xbox.com/en-US/accessories/controllers/xbox-adaptive-controlle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watch?v=joraCOo1n1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youtu.be/TB4dQwyv4Kg?t=51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youtube.com/watch?v=FVahCy5NGZ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news/tripping/wp/2017/11/29/traffic-accidents-increased-after-pokemon-go-came-out-researchers-say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youtu.be/zd-t7WoshS4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www.google.com/doodles/halloween-201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adafruit.com/2016/03/30/brain-computer-interface-lets-you-control-iot-device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CD54-9C9B-45AD-B6F8-DED24316F3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Interfaces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5F28D-4808-4348-B74A-FB10DA0EF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892537"/>
            <a:ext cx="6858000" cy="1362489"/>
          </a:xfrm>
        </p:spPr>
        <p:txBody>
          <a:bodyPr>
            <a:normAutofit lnSpcReduction="10000"/>
          </a:bodyPr>
          <a:lstStyle/>
          <a:p>
            <a:br>
              <a:rPr lang="en-US" dirty="0"/>
            </a:br>
            <a:r>
              <a:rPr lang="en-US" dirty="0"/>
              <a:t>Gaming and Interactive Media Week 8 </a:t>
            </a:r>
            <a:br>
              <a:rPr lang="en-US" dirty="0"/>
            </a:br>
            <a:r>
              <a:rPr lang="en-US" dirty="0"/>
              <a:t>PSH COMM 190 SP23</a:t>
            </a:r>
            <a:br>
              <a:rPr lang="en-US" dirty="0"/>
            </a:br>
            <a:r>
              <a:rPr lang="en-US" dirty="0"/>
              <a:t>Nakho Kim</a:t>
            </a:r>
          </a:p>
        </p:txBody>
      </p:sp>
    </p:spTree>
    <p:extLst>
      <p:ext uri="{BB962C8B-B14F-4D97-AF65-F5344CB8AC3E}">
        <p14:creationId xmlns:p14="http://schemas.microsoft.com/office/powerpoint/2010/main" val="646100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0F16F-577B-4BDF-A10A-AEC61C40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1D0CF-DD89-4AC6-A218-6456D8894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922" y="5824537"/>
            <a:ext cx="7886700" cy="668337"/>
          </a:xfrm>
        </p:spPr>
        <p:txBody>
          <a:bodyPr>
            <a:normAutofit/>
          </a:bodyPr>
          <a:lstStyle/>
          <a:p>
            <a:r>
              <a:rPr lang="en-US" dirty="0"/>
              <a:t>Precision FTW </a:t>
            </a:r>
            <a:r>
              <a:rPr lang="en-US" sz="1800" dirty="0">
                <a:hlinkClick r:id="rId2"/>
              </a:rPr>
              <a:t>https://www.youtube.com/watch?v=CJLornB6zV0</a:t>
            </a:r>
            <a:r>
              <a:rPr lang="en-US" sz="1800" dirty="0"/>
              <a:t>  </a:t>
            </a:r>
          </a:p>
        </p:txBody>
      </p:sp>
      <p:pic>
        <p:nvPicPr>
          <p:cNvPr id="4098" name="Picture 2" descr="http://optimal.inven.co.kr/upload/2017/03/01/bbs/i15337517243.jpg">
            <a:extLst>
              <a:ext uri="{FF2B5EF4-FFF2-40B4-BE49-F238E27FC236}">
                <a16:creationId xmlns:a16="http://schemas.microsoft.com/office/drawing/2014/main" id="{5F6A914D-18F6-4722-9DB6-6CBB0D068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71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E8BB-389F-4B78-88E2-94E94875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FE999-9A6A-4B0B-A86B-BB0D8DC78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Intuitiveness!</a:t>
            </a:r>
          </a:p>
          <a:p>
            <a:pPr lvl="1"/>
            <a:r>
              <a:rPr lang="en-US" dirty="0"/>
              <a:t>Input methods need to be understood intuitively.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Popular approaches include: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Familiarity</a:t>
            </a:r>
          </a:p>
          <a:p>
            <a:pPr lvl="2"/>
            <a:r>
              <a:rPr lang="en-US" dirty="0"/>
              <a:t>E.g. </a:t>
            </a:r>
            <a:r>
              <a:rPr lang="en-US" i="1" dirty="0"/>
              <a:t>Standard</a:t>
            </a:r>
            <a:r>
              <a:rPr lang="en-US" dirty="0"/>
              <a:t> gamepad</a:t>
            </a:r>
          </a:p>
          <a:p>
            <a:pPr lvl="1"/>
            <a:r>
              <a:rPr lang="en-US" dirty="0"/>
              <a:t>Mimicking the real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97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nintendo 64 controller">
            <a:extLst>
              <a:ext uri="{FF2B5EF4-FFF2-40B4-BE49-F238E27FC236}">
                <a16:creationId xmlns:a16="http://schemas.microsoft.com/office/drawing/2014/main" id="{F0643078-AD0D-4C61-B708-56E62B39D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5" y="211706"/>
            <a:ext cx="4219772" cy="34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C90281-DF86-44CC-BC1E-44CB74668083}"/>
              </a:ext>
            </a:extLst>
          </p:cNvPr>
          <p:cNvSpPr txBox="1"/>
          <p:nvPr/>
        </p:nvSpPr>
        <p:spPr>
          <a:xfrm>
            <a:off x="271485" y="3702608"/>
            <a:ext cx="132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…Just WHY?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C5E54-8183-4E91-AE38-BBC6B9CA37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00"/>
          <a:stretch/>
        </p:blipFill>
        <p:spPr>
          <a:xfrm>
            <a:off x="3964891" y="2236548"/>
            <a:ext cx="5076825" cy="40753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E8D870-4985-43AE-A948-781DBC0F8DDF}"/>
              </a:ext>
            </a:extLst>
          </p:cNvPr>
          <p:cNvSpPr txBox="1"/>
          <p:nvPr/>
        </p:nvSpPr>
        <p:spPr>
          <a:xfrm>
            <a:off x="4491257" y="6308208"/>
            <a:ext cx="423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Dial &amp; joystick: ancestor of complex control</a:t>
            </a:r>
          </a:p>
        </p:txBody>
      </p:sp>
    </p:spTree>
    <p:extLst>
      <p:ext uri="{BB962C8B-B14F-4D97-AF65-F5344CB8AC3E}">
        <p14:creationId xmlns:p14="http://schemas.microsoft.com/office/powerpoint/2010/main" val="3577509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90031-9487-4E1E-8482-A231152CF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025B-E8ED-430F-B0B3-054E5000E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/>
          <a:lstStyle/>
          <a:p>
            <a:pPr lvl="0"/>
            <a:r>
              <a:rPr lang="en-US" dirty="0"/>
              <a:t>Q-</a:t>
            </a:r>
            <a:r>
              <a:rPr lang="en-US" dirty="0" err="1"/>
              <a:t>bert</a:t>
            </a:r>
            <a:r>
              <a:rPr lang="en-US" dirty="0"/>
              <a:t>: why so hard?</a:t>
            </a:r>
          </a:p>
          <a:p>
            <a:pPr lvl="1"/>
            <a:r>
              <a:rPr lang="en-US" dirty="0">
                <a:hlinkClick r:id="rId2"/>
              </a:rPr>
              <a:t>https://archive.org/details/arcade_qbert</a:t>
            </a:r>
            <a:endParaRPr lang="en-US" dirty="0"/>
          </a:p>
          <a:p>
            <a:pPr lvl="1"/>
            <a:r>
              <a:rPr lang="en-US" dirty="0"/>
              <a:t>Press 1 for coins, use arrows to control</a:t>
            </a:r>
          </a:p>
        </p:txBody>
      </p:sp>
      <p:pic>
        <p:nvPicPr>
          <p:cNvPr id="2050" name="Picture 2" descr="Q*bert (Video Game) - TV Tropes">
            <a:extLst>
              <a:ext uri="{FF2B5EF4-FFF2-40B4-BE49-F238E27FC236}">
                <a16:creationId xmlns:a16="http://schemas.microsoft.com/office/drawing/2014/main" id="{6282E874-6B71-42CD-B26B-6584D9B45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56" y="2255839"/>
            <a:ext cx="40793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71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CDDFD-4BEA-4DA6-91D3-50DA7C21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4AE3E-4BE2-48A8-8F99-494E3705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Actually, 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BA4AE-C364-46C8-92C8-3F04EDFC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47" y="2745157"/>
            <a:ext cx="8295243" cy="25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82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933C-F99E-4F4A-B284-E9DBB2FA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2CCF8-18F2-455D-BF1B-C182FFCA4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Mimicking the real</a:t>
            </a:r>
          </a:p>
          <a:p>
            <a:pPr lvl="1"/>
            <a:r>
              <a:rPr lang="en-US" dirty="0"/>
              <a:t>Skeuomorphism: designing interface objects mimicking real-life counterparts (term often used in GUI)</a:t>
            </a:r>
          </a:p>
          <a:p>
            <a:pPr lvl="1"/>
            <a:r>
              <a:rPr lang="en-US" dirty="0"/>
              <a:t>Real action: touch stuff! move your body! 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But needs to be somewhat </a:t>
            </a:r>
            <a:r>
              <a:rPr lang="en-US" b="1" dirty="0"/>
              <a:t>easier to do</a:t>
            </a:r>
            <a:r>
              <a:rPr lang="en-US" dirty="0"/>
              <a:t> than the real thing. 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1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vgn zapper">
            <a:extLst>
              <a:ext uri="{FF2B5EF4-FFF2-40B4-BE49-F238E27FC236}">
                <a16:creationId xmlns:a16="http://schemas.microsoft.com/office/drawing/2014/main" id="{4892006E-2AEB-48C3-96BA-D3960659F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6107" cy="318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nintendo labo">
            <a:extLst>
              <a:ext uri="{FF2B5EF4-FFF2-40B4-BE49-F238E27FC236}">
                <a16:creationId xmlns:a16="http://schemas.microsoft.com/office/drawing/2014/main" id="{105B5FD9-BE0B-49F2-84C9-998F822EF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94" y="2435227"/>
            <a:ext cx="6630706" cy="44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00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332489-FE98-4EFD-8CD2-20A557DB2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58" y="779011"/>
            <a:ext cx="8729826" cy="52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64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948DB-C897-44C7-94F6-39169BB08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015" y="1802719"/>
            <a:ext cx="3648813" cy="3252561"/>
          </a:xfrm>
        </p:spPr>
        <p:txBody>
          <a:bodyPr/>
          <a:lstStyle/>
          <a:p>
            <a:r>
              <a:rPr lang="en-US" dirty="0" err="1"/>
              <a:t>Rockband</a:t>
            </a:r>
            <a:r>
              <a:rPr lang="en-US" dirty="0"/>
              <a:t> 2 </a:t>
            </a:r>
            <a:br>
              <a:rPr lang="en-US" dirty="0"/>
            </a:br>
            <a:r>
              <a:rPr lang="en-US" dirty="0"/>
              <a:t>vs </a:t>
            </a:r>
            <a:br>
              <a:rPr lang="en-US" dirty="0"/>
            </a:br>
            <a:r>
              <a:rPr lang="en-US" dirty="0" err="1"/>
              <a:t>Rocksmith</a:t>
            </a:r>
            <a:r>
              <a:rPr lang="en-US" dirty="0"/>
              <a:t> 2014</a:t>
            </a:r>
          </a:p>
        </p:txBody>
      </p:sp>
      <p:pic>
        <p:nvPicPr>
          <p:cNvPr id="8194" name="Picture 2" descr="https://upload.wikimedia.org/wikipedia/commons/thumb/7/7c/RockBand2PAX.jpg/800px-RockBand2PAX.jpg">
            <a:extLst>
              <a:ext uri="{FF2B5EF4-FFF2-40B4-BE49-F238E27FC236}">
                <a16:creationId xmlns:a16="http://schemas.microsoft.com/office/drawing/2014/main" id="{1EB2CC62-5749-4508-B83B-53A6AD44E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2" y="153082"/>
            <a:ext cx="4692365" cy="399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rocksmith 2014">
            <a:extLst>
              <a:ext uri="{FF2B5EF4-FFF2-40B4-BE49-F238E27FC236}">
                <a16:creationId xmlns:a16="http://schemas.microsoft.com/office/drawing/2014/main" id="{2E1DBD98-57E6-497A-84F3-912E3898B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54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88C2-E3B4-4C7D-A3F0-7C7897F9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0F4A6-DDBE-45E1-A598-970A6D84D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fruit ninja">
            <a:extLst>
              <a:ext uri="{FF2B5EF4-FFF2-40B4-BE49-F238E27FC236}">
                <a16:creationId xmlns:a16="http://schemas.microsoft.com/office/drawing/2014/main" id="{74FCA975-3C6A-484C-8BF4-28FA99DDE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5" y="212271"/>
            <a:ext cx="6858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kinect dance">
            <a:extLst>
              <a:ext uri="{FF2B5EF4-FFF2-40B4-BE49-F238E27FC236}">
                <a16:creationId xmlns:a16="http://schemas.microsoft.com/office/drawing/2014/main" id="{D85E2038-798D-46BF-A3C3-C02213E4B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86" y="3219790"/>
            <a:ext cx="6351814" cy="357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25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E4337-627F-459D-BE97-5420C7219A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390A7-D6D8-4B7F-89C7-A49588BD53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.ytimg.com/vi/O8houPf209Y/maxresdefault.jpg">
            <a:extLst>
              <a:ext uri="{FF2B5EF4-FFF2-40B4-BE49-F238E27FC236}">
                <a16:creationId xmlns:a16="http://schemas.microsoft.com/office/drawing/2014/main" id="{1745CB15-BCBA-4121-B796-8B5734E2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F4D617-848F-4541-86CA-56FEDA0FBEB1}"/>
              </a:ext>
            </a:extLst>
          </p:cNvPr>
          <p:cNvSpPr txBox="1"/>
          <p:nvPr/>
        </p:nvSpPr>
        <p:spPr>
          <a:xfrm>
            <a:off x="986411" y="6265863"/>
            <a:ext cx="747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Sonic Athletics</a:t>
            </a:r>
            <a:r>
              <a:rPr lang="en-US" dirty="0"/>
              <a:t> (2013) </a:t>
            </a:r>
            <a:r>
              <a:rPr lang="en-US" dirty="0">
                <a:hlinkClick r:id="rId3"/>
              </a:rPr>
              <a:t>http://tokyo-joypolis.com/attraction/2nd/athletics.html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3157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z="2400" dirty="0"/>
              <a:t>Subset of real action: “exergaming”</a:t>
            </a:r>
          </a:p>
          <a:p>
            <a:pPr lvl="1"/>
            <a:r>
              <a:rPr lang="en-US" sz="2000" dirty="0"/>
              <a:t>G</a:t>
            </a:r>
            <a:r>
              <a:rPr lang="en-US" dirty="0"/>
              <a:t>ames emphasizing physical activity as control</a:t>
            </a:r>
          </a:p>
          <a:p>
            <a:pPr lvl="1"/>
            <a:r>
              <a:rPr lang="en-US" dirty="0"/>
              <a:t>Ranges from actual exercise management to more obscure ideas</a:t>
            </a:r>
          </a:p>
          <a:p>
            <a:pPr lvl="2"/>
            <a:r>
              <a:rPr lang="en-US" dirty="0"/>
              <a:t>Narrow def: games DESIGNED for exercise</a:t>
            </a:r>
          </a:p>
          <a:p>
            <a:pPr lvl="2"/>
            <a:r>
              <a:rPr lang="en-US" dirty="0"/>
              <a:t>Broader def: games RESULTING in exercise</a:t>
            </a:r>
          </a:p>
          <a:p>
            <a:pPr lvl="1"/>
            <a:r>
              <a:rPr lang="en-US" dirty="0"/>
              <a:t>Some claim health benefit; others point out the short interest span</a:t>
            </a:r>
          </a:p>
        </p:txBody>
      </p:sp>
    </p:spTree>
    <p:extLst>
      <p:ext uri="{BB962C8B-B14F-4D97-AF65-F5344CB8AC3E}">
        <p14:creationId xmlns:p14="http://schemas.microsoft.com/office/powerpoint/2010/main" val="817905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Wii Fit vs Wii Sports </a:t>
            </a:r>
          </a:p>
          <a:p>
            <a:endParaRPr lang="en-US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29" y="3145972"/>
            <a:ext cx="5333083" cy="2725404"/>
          </a:xfrm>
          <a:prstGeom prst="rect">
            <a:avLst/>
          </a:prstGeom>
        </p:spPr>
      </p:pic>
      <p:pic>
        <p:nvPicPr>
          <p:cNvPr id="5" name="Picture 4" descr="http://upload.wikimedia.org/wikipedia/en/e/e0/Wii_Sports_Europe.jpg">
            <a:extLst>
              <a:ext uri="{FF2B5EF4-FFF2-40B4-BE49-F238E27FC236}">
                <a16:creationId xmlns:a16="http://schemas.microsoft.com/office/drawing/2014/main" id="{36DD051B-432E-48C1-AD5F-511DD297B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26" y="3145972"/>
            <a:ext cx="24765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872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34B19-6E37-4E53-B788-F3AD7CD9A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64268"/>
            <a:ext cx="7886700" cy="4351338"/>
          </a:xfrm>
        </p:spPr>
        <p:txBody>
          <a:bodyPr/>
          <a:lstStyle/>
          <a:p>
            <a:r>
              <a:rPr lang="en-US" dirty="0"/>
              <a:t>Getting the equation right: Ring Fit (2019)</a:t>
            </a:r>
          </a:p>
        </p:txBody>
      </p:sp>
      <p:pic>
        <p:nvPicPr>
          <p:cNvPr id="1026" name="Picture 2" descr="Nintendo Ring Fit Adventure review: Exercise fun for Switch">
            <a:extLst>
              <a:ext uri="{FF2B5EF4-FFF2-40B4-BE49-F238E27FC236}">
                <a16:creationId xmlns:a16="http://schemas.microsoft.com/office/drawing/2014/main" id="{6E596B70-D302-4D8B-9168-AC95059B3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4" y="1374548"/>
            <a:ext cx="4582505" cy="305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ng Fit Adventure 30 Day Review. Jon Lim spent 30 days working out with… |  by Jon Lim | Medium">
            <a:extLst>
              <a:ext uri="{FF2B5EF4-FFF2-40B4-BE49-F238E27FC236}">
                <a16:creationId xmlns:a16="http://schemas.microsoft.com/office/drawing/2014/main" id="{E913F786-3465-42E2-875F-DEE726C9B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84" y="3802997"/>
            <a:ext cx="5431116" cy="305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18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 history in arcades </a:t>
            </a:r>
            <a:r>
              <a:rPr lang="en-US" sz="2000" dirty="0"/>
              <a:t>(e.g., </a:t>
            </a:r>
            <a:r>
              <a:rPr lang="en-US" sz="2000" dirty="0">
                <a:hlinkClick r:id="rId2"/>
              </a:rPr>
              <a:t>Dance </a:t>
            </a:r>
            <a:r>
              <a:rPr lang="en-US" sz="2000" dirty="0" err="1">
                <a:hlinkClick r:id="rId2"/>
              </a:rPr>
              <a:t>Dance</a:t>
            </a:r>
            <a:r>
              <a:rPr lang="en-US" sz="2000" dirty="0">
                <a:hlinkClick r:id="rId2"/>
              </a:rPr>
              <a:t> Revolution</a:t>
            </a:r>
            <a:r>
              <a:rPr lang="en-US" sz="2000" dirty="0"/>
              <a:t>)</a:t>
            </a:r>
            <a:endParaRPr lang="en-US" dirty="0"/>
          </a:p>
          <a:p>
            <a:r>
              <a:rPr lang="en-US" dirty="0"/>
              <a:t>Entered living rooms with motion-controlled games</a:t>
            </a:r>
          </a:p>
          <a:p>
            <a:r>
              <a:rPr lang="en-US" dirty="0"/>
              <a:t>Wii Sports is highest selling game ever </a:t>
            </a:r>
            <a:r>
              <a:rPr lang="en-US" sz="2000" dirty="0"/>
              <a:t>(82.79M worldwide as of Sep 2016)</a:t>
            </a:r>
            <a:endParaRPr lang="en-US" dirty="0"/>
          </a:p>
          <a:p>
            <a:pPr lvl="1"/>
            <a:r>
              <a:rPr lang="en-US" dirty="0"/>
              <a:t>Included with Wii</a:t>
            </a:r>
          </a:p>
          <a:p>
            <a:endParaRPr lang="en-US" dirty="0"/>
          </a:p>
        </p:txBody>
      </p:sp>
      <p:pic>
        <p:nvPicPr>
          <p:cNvPr id="2050" name="Picture 2" descr="http://upload.wikimedia.org/wikipedia/commons/thumb/e/ec/Dance_Dance_Revolution_North_American_arcade_machine_3.jpg/578px-Dance_Dance_Revolution_North_American_arcade_machine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51" y="1646238"/>
            <a:ext cx="3410698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0B176-34A2-48E0-B6B8-36783B11F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Origin: custom key layouts</a:t>
            </a:r>
          </a:p>
          <a:p>
            <a:r>
              <a:rPr lang="en-US" dirty="0"/>
              <a:t>Now: learning mechanism + accessibility</a:t>
            </a:r>
          </a:p>
          <a:p>
            <a:pPr lvl="1"/>
            <a:r>
              <a:rPr lang="en-US" dirty="0">
                <a:hlinkClick r:id="rId2"/>
              </a:rPr>
              <a:t>https://www.xbox.com/en-US/accessories/controllers/xbox-adaptive-controller</a:t>
            </a:r>
            <a:r>
              <a:rPr lang="en-US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F5098E-4ABD-4E34-85EA-CB58595F3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Input Interface</a:t>
            </a:r>
          </a:p>
        </p:txBody>
      </p:sp>
    </p:spTree>
    <p:extLst>
      <p:ext uri="{BB962C8B-B14F-4D97-AF65-F5344CB8AC3E}">
        <p14:creationId xmlns:p14="http://schemas.microsoft.com/office/powerpoint/2010/main" val="1618683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4986-FC3D-44B8-9455-7A7C8B3C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17" y="365126"/>
            <a:ext cx="8139793" cy="1325563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Elements of Good Output Interface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22595-29E0-4E62-9FE1-9F66A897C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 eaLnBrk="1" latinLnBrk="0" hangingPunct="1"/>
            <a:r>
              <a:rPr lang="en-US" b="1" dirty="0">
                <a:effectLst/>
              </a:rPr>
              <a:t>Adequate diegetic sensory stimulus!</a:t>
            </a:r>
          </a:p>
          <a:p>
            <a:pPr lvl="1"/>
            <a:r>
              <a:rPr lang="en-US" dirty="0">
                <a:effectLst/>
              </a:rPr>
              <a:t>e.g. vision and sound depicting the in-game world</a:t>
            </a:r>
          </a:p>
          <a:p>
            <a:pPr lvl="1"/>
            <a:r>
              <a:rPr lang="en-US" dirty="0"/>
              <a:t>Visual style and sound design need to MATCH the narrative and game mechanics</a:t>
            </a:r>
          </a:p>
          <a:p>
            <a:pPr lvl="2"/>
            <a:r>
              <a:rPr lang="en-US" dirty="0">
                <a:effectLst/>
              </a:rPr>
              <a:t>Important point in evaluating AESTHETICS</a:t>
            </a:r>
          </a:p>
          <a:p>
            <a:pPr lvl="1"/>
            <a:r>
              <a:rPr lang="en-US" dirty="0"/>
              <a:t>POV decides </a:t>
            </a:r>
            <a:r>
              <a:rPr lang="en-US" i="1" dirty="0"/>
              <a:t>what</a:t>
            </a:r>
            <a:r>
              <a:rPr lang="en-US" dirty="0"/>
              <a:t> the player is.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How MUCH to show, make heard</a:t>
            </a:r>
          </a:p>
          <a:p>
            <a:pPr lvl="2"/>
            <a:r>
              <a:rPr lang="en-US" dirty="0"/>
              <a:t>Utilizing limited screen space in creative ways</a:t>
            </a:r>
          </a:p>
          <a:p>
            <a:pPr lvl="2"/>
            <a:r>
              <a:rPr lang="en-US" dirty="0"/>
              <a:t>Good design: responsive to action and progress</a:t>
            </a:r>
          </a:p>
        </p:txBody>
      </p:sp>
    </p:spTree>
    <p:extLst>
      <p:ext uri="{BB962C8B-B14F-4D97-AF65-F5344CB8AC3E}">
        <p14:creationId xmlns:p14="http://schemas.microsoft.com/office/powerpoint/2010/main" val="2548369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E6917-E6EB-42CA-8322-C8A8E9A3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1892D-EF09-4FF5-BF2A-046529E9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Case in point: Florence (2018, iOS)</a:t>
            </a:r>
          </a:p>
          <a:p>
            <a:pPr lvl="1"/>
            <a:r>
              <a:rPr lang="en-US" dirty="0"/>
              <a:t>Progress shown through various </a:t>
            </a:r>
            <a:r>
              <a:rPr lang="en-US" i="1" dirty="0"/>
              <a:t>modes</a:t>
            </a:r>
            <a:r>
              <a:rPr lang="en-US" dirty="0"/>
              <a:t>, differing each chapter; closely reflecting the narrative itself.</a:t>
            </a:r>
          </a:p>
        </p:txBody>
      </p:sp>
      <p:pic>
        <p:nvPicPr>
          <p:cNvPr id="4098" name="Picture 2" descr="https://cdn.vox-cdn.com/thumbor/2uTQofou182NxcfIYLuW3bYp54E=/0x0:2040x1360/1200x0/filters:focal(0x0:2040x1360):no_upscale()/cdn.vox-cdn.com/uploads/chorus_asset/file/10212373/jbareham_180212_2300_0016.jpg">
            <a:extLst>
              <a:ext uri="{FF2B5EF4-FFF2-40B4-BE49-F238E27FC236}">
                <a16:creationId xmlns:a16="http://schemas.microsoft.com/office/drawing/2014/main" id="{5754FBA0-054A-494D-9223-D2F5DB910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120" y="3151415"/>
            <a:ext cx="5559880" cy="37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709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al Racing 3 Android Race heads up camera on Ford Focus ">
            <a:extLst>
              <a:ext uri="{FF2B5EF4-FFF2-40B4-BE49-F238E27FC236}">
                <a16:creationId xmlns:a16="http://schemas.microsoft.com/office/drawing/2014/main" id="{6E365E3B-94BC-4D24-9348-2070FEA1E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1" y="212271"/>
            <a:ext cx="5410200" cy="32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al Racing 3 Android Ford Focus cockpit camera">
            <a:extLst>
              <a:ext uri="{FF2B5EF4-FFF2-40B4-BE49-F238E27FC236}">
                <a16:creationId xmlns:a16="http://schemas.microsoft.com/office/drawing/2014/main" id="{7BD3CEA4-D3E2-46EA-92D9-872968CA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612" y="3399608"/>
            <a:ext cx="5410202" cy="32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15178F-0E2E-4309-81A3-3972404428BF}"/>
              </a:ext>
            </a:extLst>
          </p:cNvPr>
          <p:cNvSpPr txBox="1"/>
          <p:nvPr/>
        </p:nvSpPr>
        <p:spPr>
          <a:xfrm>
            <a:off x="288471" y="3624943"/>
            <a:ext cx="2086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Racing 3 (2013)</a:t>
            </a:r>
          </a:p>
        </p:txBody>
      </p:sp>
    </p:spTree>
    <p:extLst>
      <p:ext uri="{BB962C8B-B14F-4D97-AF65-F5344CB8AC3E}">
        <p14:creationId xmlns:p14="http://schemas.microsoft.com/office/powerpoint/2010/main" val="4293498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AF985-5C2B-43CD-BA26-55211594E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33644"/>
            <a:ext cx="7886700" cy="4351338"/>
          </a:xfrm>
        </p:spPr>
        <p:txBody>
          <a:bodyPr/>
          <a:lstStyle/>
          <a:p>
            <a:r>
              <a:rPr lang="en-US" i="1" dirty="0" err="1"/>
              <a:t>Starfox</a:t>
            </a:r>
            <a:r>
              <a:rPr lang="en-US" i="1" dirty="0"/>
              <a:t> 64</a:t>
            </a:r>
            <a:r>
              <a:rPr lang="en-US" dirty="0"/>
              <a:t> (1997) Versus mode: split screen as unavoidable necessity</a:t>
            </a:r>
          </a:p>
        </p:txBody>
      </p:sp>
      <p:pic>
        <p:nvPicPr>
          <p:cNvPr id="9218" name="Picture 2" descr="Image result for starfox64 split screen">
            <a:extLst>
              <a:ext uri="{FF2B5EF4-FFF2-40B4-BE49-F238E27FC236}">
                <a16:creationId xmlns:a16="http://schemas.microsoft.com/office/drawing/2014/main" id="{49A2FDA1-05CC-4629-984C-FA13920BE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r="13044"/>
          <a:stretch/>
        </p:blipFill>
        <p:spPr bwMode="auto">
          <a:xfrm>
            <a:off x="1996751" y="1464062"/>
            <a:ext cx="7147249" cy="53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97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075F-1297-4A8A-B27E-E6082052A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42791"/>
            <a:ext cx="7886700" cy="2034171"/>
          </a:xfrm>
        </p:spPr>
        <p:txBody>
          <a:bodyPr/>
          <a:lstStyle/>
          <a:p>
            <a:r>
              <a:rPr lang="en-US" i="1" dirty="0"/>
              <a:t>It Takes Two</a:t>
            </a:r>
            <a:r>
              <a:rPr lang="en-US" dirty="0"/>
              <a:t> (2021): split screen as key element</a:t>
            </a:r>
          </a:p>
          <a:p>
            <a:pPr lvl="1"/>
            <a:r>
              <a:rPr lang="en-US" dirty="0">
                <a:hlinkClick r:id="rId2"/>
              </a:rPr>
              <a:t>https://www.youtube.com/watch?v=joraCOo1n1c</a:t>
            </a:r>
            <a:r>
              <a:rPr lang="en-US" dirty="0"/>
              <a:t> </a:t>
            </a:r>
          </a:p>
        </p:txBody>
      </p:sp>
      <p:pic>
        <p:nvPicPr>
          <p:cNvPr id="1026" name="Picture 2" descr="Discover It Takes Two, the next EA Originals title from Hazelight.">
            <a:extLst>
              <a:ext uri="{FF2B5EF4-FFF2-40B4-BE49-F238E27FC236}">
                <a16:creationId xmlns:a16="http://schemas.microsoft.com/office/drawing/2014/main" id="{0116A23D-9D7F-4272-BA9D-8C914B4D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11" y="365126"/>
            <a:ext cx="62103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5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9BCFA-7427-4533-896B-450ADB0E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1D7F6-E0F8-458D-A688-245293E7E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the mode(s) in which different entities can interact</a:t>
            </a:r>
          </a:p>
          <a:p>
            <a:r>
              <a:rPr lang="en-US" dirty="0"/>
              <a:t>Game interface: how the player can interact with the in-game world </a:t>
            </a:r>
            <a:r>
              <a:rPr lang="en-US" sz="2400" dirty="0"/>
              <a:t>(incl. other human players)</a:t>
            </a:r>
          </a:p>
          <a:p>
            <a:pPr lvl="1"/>
            <a:r>
              <a:rPr lang="en-US" dirty="0"/>
              <a:t>HCI (Human Computer Interface)</a:t>
            </a:r>
          </a:p>
          <a:p>
            <a:pPr lvl="1"/>
            <a:r>
              <a:rPr lang="en-US" dirty="0"/>
              <a:t>Game UI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4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7186-B86A-485B-9E9B-E7FA0012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C4C67-8D89-4017-8F54-2C259199C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b="1" dirty="0"/>
              <a:t>Selection and presentation of information!</a:t>
            </a:r>
          </a:p>
          <a:p>
            <a:pPr lvl="1"/>
            <a:r>
              <a:rPr lang="en-US" dirty="0"/>
              <a:t>Nobody likes cluttered dashboards.</a:t>
            </a:r>
          </a:p>
          <a:p>
            <a:pPr lvl="2"/>
            <a:r>
              <a:rPr lang="en-US" dirty="0"/>
              <a:t>Save center of screen for the action</a:t>
            </a:r>
          </a:p>
          <a:p>
            <a:pPr lvl="2"/>
            <a:r>
              <a:rPr lang="en-US" dirty="0"/>
              <a:t>Enable toggle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 Typical elements: </a:t>
            </a:r>
          </a:p>
          <a:p>
            <a:pPr lvl="1"/>
            <a:r>
              <a:rPr lang="en-US" dirty="0"/>
              <a:t>Progress: score, lv,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Status: energy, location,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Items: special skills to use</a:t>
            </a:r>
          </a:p>
          <a:p>
            <a:pPr lvl="1"/>
            <a:r>
              <a:rPr lang="en-US" dirty="0"/>
              <a:t>Menu: activate non-routine actions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…remember: sometimes, NOT knowing is fun.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28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D993-E7D1-4B91-AA2B-7B4AA141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CF579-EC06-4293-8A61-47C0F8DC2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341616"/>
            <a:ext cx="7886700" cy="504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WoW with everything on (</a:t>
            </a:r>
            <a:r>
              <a:rPr lang="en-US" sz="1800" dirty="0" err="1"/>
              <a:t>Turkay</a:t>
            </a:r>
            <a:r>
              <a:rPr lang="en-US" sz="1800" dirty="0"/>
              <a:t>, 2011)</a:t>
            </a:r>
          </a:p>
        </p:txBody>
      </p:sp>
      <p:pic>
        <p:nvPicPr>
          <p:cNvPr id="1026" name="Picture 2" descr="A cluttered World of Warcraft interface.Â ">
            <a:extLst>
              <a:ext uri="{FF2B5EF4-FFF2-40B4-BE49-F238E27FC236}">
                <a16:creationId xmlns:a16="http://schemas.microsoft.com/office/drawing/2014/main" id="{A51CC460-B74A-41E9-9C1D-E3FF36382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22" y="16103"/>
            <a:ext cx="8296956" cy="62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87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796AA-CFC4-4E25-A784-B8BA4F8BA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3DEC1-D48D-4167-BDC2-40055FF66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Force feedback!</a:t>
            </a:r>
          </a:p>
          <a:p>
            <a:pPr lvl="1"/>
            <a:r>
              <a:rPr lang="en-US" dirty="0"/>
              <a:t>Tactile response to in-game situations</a:t>
            </a:r>
          </a:p>
          <a:p>
            <a:pPr lvl="1"/>
            <a:r>
              <a:rPr lang="en-US" dirty="0"/>
              <a:t>Effective simulation of physical interaction</a:t>
            </a:r>
          </a:p>
          <a:p>
            <a:pPr lvl="2"/>
            <a:r>
              <a:rPr lang="en-US" dirty="0"/>
              <a:t>Mainstream hit: Nintendo Rumble Pak (1997) </a:t>
            </a:r>
          </a:p>
          <a:p>
            <a:pPr lvl="2"/>
            <a:r>
              <a:rPr lang="en-US" dirty="0"/>
              <a:t>Breakthrough redesign: </a:t>
            </a:r>
            <a:r>
              <a:rPr lang="en-US" i="1" dirty="0"/>
              <a:t>Resident Evil</a:t>
            </a:r>
            <a:r>
              <a:rPr lang="en-US" dirty="0"/>
              <a:t> </a:t>
            </a:r>
            <a:r>
              <a:rPr lang="en-US" dirty="0" err="1"/>
              <a:t>Dualshock</a:t>
            </a:r>
            <a:r>
              <a:rPr lang="en-US" dirty="0"/>
              <a:t> version (1998)</a:t>
            </a:r>
          </a:p>
          <a:p>
            <a:pPr lvl="1"/>
            <a:r>
              <a:rPr lang="en-US" dirty="0"/>
              <a:t>Crucial element for more immersive gaming</a:t>
            </a:r>
          </a:p>
        </p:txBody>
      </p:sp>
      <p:pic>
        <p:nvPicPr>
          <p:cNvPr id="11266" name="Picture 2" descr="Image result for dual shock gaming">
            <a:extLst>
              <a:ext uri="{FF2B5EF4-FFF2-40B4-BE49-F238E27FC236}">
                <a16:creationId xmlns:a16="http://schemas.microsoft.com/office/drawing/2014/main" id="{22A84C4D-2179-4CEE-8BE5-CC5CC1882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9" t="41428" r="26786"/>
          <a:stretch/>
        </p:blipFill>
        <p:spPr bwMode="auto">
          <a:xfrm>
            <a:off x="5288957" y="4278086"/>
            <a:ext cx="3675428" cy="24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rumble pack nintendo">
            <a:extLst>
              <a:ext uri="{FF2B5EF4-FFF2-40B4-BE49-F238E27FC236}">
                <a16:creationId xmlns:a16="http://schemas.microsoft.com/office/drawing/2014/main" id="{A54DC9D2-40F0-4767-9C67-F28F9B2B0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99" y="4302124"/>
            <a:ext cx="2847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463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AD15-7F07-4A9E-949D-93A623F1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10533-8D72-4BF5-A56F-B74B3C03A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beta.techcrunch.com/wp-content/uploads/2010/06/xio-002.jpg">
            <a:extLst>
              <a:ext uri="{FF2B5EF4-FFF2-40B4-BE49-F238E27FC236}">
                <a16:creationId xmlns:a16="http://schemas.microsoft.com/office/drawing/2014/main" id="{B0F0F8DD-D420-4C24-A067-6C1C0974D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65126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9ACE10-BA22-42C5-9E3D-0122EC757488}"/>
              </a:ext>
            </a:extLst>
          </p:cNvPr>
          <p:cNvSpPr txBox="1"/>
          <p:nvPr/>
        </p:nvSpPr>
        <p:spPr>
          <a:xfrm>
            <a:off x="2674320" y="6176963"/>
            <a:ext cx="390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Forcetech</a:t>
            </a:r>
            <a:r>
              <a:rPr lang="en-US" dirty="0"/>
              <a:t> </a:t>
            </a:r>
            <a:r>
              <a:rPr lang="en-US" altLang="ko-KR" dirty="0"/>
              <a:t>XIO</a:t>
            </a:r>
            <a:r>
              <a:rPr lang="ko-KR" altLang="en-US" dirty="0"/>
              <a:t> </a:t>
            </a:r>
            <a:r>
              <a:rPr lang="en-US" altLang="ko-KR" dirty="0"/>
              <a:t>(2010): led to… nowhere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3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389A-D0DA-4DFF-8C01-007223D4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Immersive </a:t>
            </a:r>
            <a:r>
              <a:rPr lang="en-US" dirty="0"/>
              <a:t>E</a:t>
            </a:r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nvironment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35BA2-591D-4E4A-B1BD-1040F2BED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lvl="0" rtl="0" eaLnBrk="1" latinLnBrk="0" hangingPunct="1"/>
            <a:r>
              <a:rPr lang="en-US" sz="3600" dirty="0">
                <a:effectLst/>
              </a:rPr>
              <a:t>VR</a:t>
            </a:r>
            <a:r>
              <a:rPr lang="en-US" dirty="0">
                <a:effectLst/>
              </a:rPr>
              <a:t>: Bringing your senses into the game reality</a:t>
            </a:r>
          </a:p>
          <a:p>
            <a:pPr lvl="0" rtl="0" eaLnBrk="1" latinLnBrk="0" hangingPunct="1"/>
            <a:endParaRPr lang="en-US" dirty="0"/>
          </a:p>
          <a:p>
            <a:r>
              <a:rPr lang="en-US" dirty="0"/>
              <a:t>When does an artificial world feel </a:t>
            </a:r>
            <a:r>
              <a:rPr lang="en-US" i="1" dirty="0"/>
              <a:t>real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Sensory information about the virtual space overshadows that of the physical</a:t>
            </a:r>
          </a:p>
          <a:p>
            <a:pPr lvl="2"/>
            <a:r>
              <a:rPr lang="en-US" dirty="0"/>
              <a:t>Information relative to the </a:t>
            </a:r>
            <a:r>
              <a:rPr lang="en-US" b="1" dirty="0"/>
              <a:t>expectations</a:t>
            </a:r>
            <a:r>
              <a:rPr lang="en-US" dirty="0"/>
              <a:t> of the body</a:t>
            </a:r>
          </a:p>
          <a:p>
            <a:pPr lvl="2"/>
            <a:r>
              <a:rPr lang="en-US" dirty="0"/>
              <a:t>Isolation of outside world</a:t>
            </a:r>
          </a:p>
          <a:p>
            <a:pPr lvl="2"/>
            <a:r>
              <a:rPr lang="en-US" dirty="0"/>
              <a:t>The physiological valley between the physical and the virtual: </a:t>
            </a:r>
            <a:r>
              <a:rPr lang="en-US" i="1" dirty="0"/>
              <a:t>motion sickness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Current tech: 360 degree sight, spatial sound, limited touch through force feedback</a:t>
            </a:r>
          </a:p>
          <a:p>
            <a:pPr lvl="1"/>
            <a:endParaRPr lang="en-US" dirty="0"/>
          </a:p>
          <a:p>
            <a:pPr lvl="1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1240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7281-AFB8-4815-9A08-0D390820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611CB-F873-4D6E-9FC9-CA6E3E6F1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" y="3576623"/>
            <a:ext cx="4735285" cy="16866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Nintendo </a:t>
            </a:r>
            <a:r>
              <a:rPr lang="en-US" dirty="0" err="1"/>
              <a:t>Virtualboy</a:t>
            </a:r>
            <a:r>
              <a:rPr lang="en-US" dirty="0"/>
              <a:t> (1995)</a:t>
            </a:r>
          </a:p>
          <a:p>
            <a:pPr lvl="1"/>
            <a:r>
              <a:rPr lang="en-US" dirty="0"/>
              <a:t>Failed to take off (only 22 games released ever)</a:t>
            </a:r>
          </a:p>
          <a:p>
            <a:pPr lvl="1"/>
            <a:r>
              <a:rPr lang="en-US" dirty="0"/>
              <a:t>Lesson: 3D by itself doesn’t do the job</a:t>
            </a:r>
          </a:p>
        </p:txBody>
      </p:sp>
      <p:pic>
        <p:nvPicPr>
          <p:cNvPr id="1026" name="Picture 2" descr="https://d2rormqr1qwzpz.cloudfront.net/photos/2012/03/16/55-10424-virtualboy_600.jpg">
            <a:extLst>
              <a:ext uri="{FF2B5EF4-FFF2-40B4-BE49-F238E27FC236}">
                <a16:creationId xmlns:a16="http://schemas.microsoft.com/office/drawing/2014/main" id="{2639EE96-F588-44CB-BF30-1D1BEDCDE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" y="114981"/>
            <a:ext cx="6236152" cy="311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ED5A7B-6913-479B-BEF1-596C91C0ECC3}"/>
              </a:ext>
            </a:extLst>
          </p:cNvPr>
          <p:cNvSpPr txBox="1"/>
          <p:nvPr/>
        </p:nvSpPr>
        <p:spPr>
          <a:xfrm>
            <a:off x="0" y="3206203"/>
            <a:ext cx="653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https://www.tested.com/tech/gaming/723-what-3d-has-to-learn-from-the-virtual-boy-15-years-later/</a:t>
            </a:r>
          </a:p>
        </p:txBody>
      </p:sp>
      <p:pic>
        <p:nvPicPr>
          <p:cNvPr id="1028" name="Picture 4" descr="https://static.techspot.com/articles-info/1085/images/2015-12-07-image-2.jpg">
            <a:extLst>
              <a:ext uri="{FF2B5EF4-FFF2-40B4-BE49-F238E27FC236}">
                <a16:creationId xmlns:a16="http://schemas.microsoft.com/office/drawing/2014/main" id="{C59FDBE5-0ACD-4E15-A5FB-2384FA0F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72" y="4229655"/>
            <a:ext cx="4474028" cy="26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504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D1DAD-61B6-4CB2-A450-9938C18E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BA5D2-BF0B-45ED-ABD6-0539EF980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Case: </a:t>
            </a:r>
            <a:r>
              <a:rPr lang="en-US" dirty="0" err="1"/>
              <a:t>Dragonball</a:t>
            </a:r>
            <a:r>
              <a:rPr lang="en-US" dirty="0"/>
              <a:t> VR </a:t>
            </a:r>
            <a:r>
              <a:rPr lang="en-US" sz="2000" dirty="0"/>
              <a:t>(2017, HTC </a:t>
            </a:r>
            <a:r>
              <a:rPr lang="en-US" sz="2000" dirty="0" err="1"/>
              <a:t>Vive</a:t>
            </a:r>
            <a:r>
              <a:rPr lang="en-US" sz="2000" dirty="0"/>
              <a:t> + accessories)</a:t>
            </a:r>
          </a:p>
          <a:p>
            <a:pPr lvl="1"/>
            <a:r>
              <a:rPr lang="en-US" dirty="0">
                <a:hlinkClick r:id="rId2"/>
              </a:rPr>
              <a:t>https://youtu.be/TB4dQwyv4Kg?t=51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Shooting Chi blasts with correct poses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0CD2C-B8A0-4101-946D-70F87FB59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557" y="3498709"/>
            <a:ext cx="6482443" cy="335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23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43B70-A2B5-42EB-9365-8E231D27C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438"/>
            <a:ext cx="7886700" cy="4351338"/>
          </a:xfrm>
        </p:spPr>
        <p:txBody>
          <a:bodyPr/>
          <a:lstStyle/>
          <a:p>
            <a:r>
              <a:rPr lang="en-US" dirty="0"/>
              <a:t>Case: Evangelion: Throne of Souls </a:t>
            </a:r>
            <a:r>
              <a:rPr lang="en-US" sz="2000" dirty="0"/>
              <a:t>(2017, HTC </a:t>
            </a:r>
            <a:r>
              <a:rPr lang="en-US" sz="2000" dirty="0" err="1"/>
              <a:t>Vive</a:t>
            </a:r>
            <a:r>
              <a:rPr lang="en-US" sz="2000" dirty="0"/>
              <a:t> + acc)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https://www.youtube.com/watch?v=FVahCy5NGZ8</a:t>
            </a:r>
            <a:endParaRPr lang="en-US" dirty="0"/>
          </a:p>
          <a:p>
            <a:pPr lvl="1"/>
            <a:r>
              <a:rPr lang="en-US" dirty="0"/>
              <a:t>Piloting a giant robot </a:t>
            </a:r>
          </a:p>
        </p:txBody>
      </p:sp>
      <p:pic>
        <p:nvPicPr>
          <p:cNvPr id="7170" name="Picture 2" descr="Image result for evangelion throne of souls">
            <a:extLst>
              <a:ext uri="{FF2B5EF4-FFF2-40B4-BE49-F238E27FC236}">
                <a16:creationId xmlns:a16="http://schemas.microsoft.com/office/drawing/2014/main" id="{D6D589CC-1664-4279-B45D-2B517699E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1052"/>
            <a:ext cx="4000500" cy="225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evangelion cockpit">
            <a:extLst>
              <a:ext uri="{FF2B5EF4-FFF2-40B4-BE49-F238E27FC236}">
                <a16:creationId xmlns:a16="http://schemas.microsoft.com/office/drawing/2014/main" id="{52C65E6F-8BDC-46F2-987E-A89552F1D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86" y="1793078"/>
            <a:ext cx="4332114" cy="24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eva unit 01 gif">
            <a:extLst>
              <a:ext uri="{FF2B5EF4-FFF2-40B4-BE49-F238E27FC236}">
                <a16:creationId xmlns:a16="http://schemas.microsoft.com/office/drawing/2014/main" id="{A992C307-AA89-48A3-B1BF-7376B5521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86" y="4229892"/>
            <a:ext cx="4332114" cy="24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evangelion souls throne">
            <a:extLst>
              <a:ext uri="{FF2B5EF4-FFF2-40B4-BE49-F238E27FC236}">
                <a16:creationId xmlns:a16="http://schemas.microsoft.com/office/drawing/2014/main" id="{2BA04A01-7B3C-4B06-A467-F7A194FF7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892"/>
            <a:ext cx="4332114" cy="24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19417A-C6E3-4EED-B0F7-A35A39F476A2}"/>
              </a:ext>
            </a:extLst>
          </p:cNvPr>
          <p:cNvSpPr txBox="1"/>
          <p:nvPr/>
        </p:nvSpPr>
        <p:spPr>
          <a:xfrm>
            <a:off x="6391885" y="160841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anime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FC2902-C790-4528-8F26-A71BF169E5A8}"/>
              </a:ext>
            </a:extLst>
          </p:cNvPr>
          <p:cNvSpPr txBox="1"/>
          <p:nvPr/>
        </p:nvSpPr>
        <p:spPr>
          <a:xfrm>
            <a:off x="1668626" y="1608412"/>
            <a:ext cx="52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72974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17F6C-4809-4377-B620-A37E8480B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5149"/>
            <a:ext cx="7886700" cy="4351338"/>
          </a:xfrm>
        </p:spPr>
        <p:txBody>
          <a:bodyPr/>
          <a:lstStyle/>
          <a:p>
            <a:r>
              <a:rPr lang="en-US" baseline="0" dirty="0"/>
              <a:t>Case: Beat Saber (2018, Oculus)</a:t>
            </a:r>
          </a:p>
          <a:p>
            <a:pPr lvl="1"/>
            <a:r>
              <a:rPr lang="en-US" dirty="0"/>
              <a:t>World can be abstract as long as it is spatially coherent</a:t>
            </a:r>
            <a:endParaRPr lang="en-US" baseline="0" dirty="0"/>
          </a:p>
        </p:txBody>
      </p:sp>
      <p:pic>
        <p:nvPicPr>
          <p:cNvPr id="8194" name="Picture 2" descr="Image result for beat saber">
            <a:extLst>
              <a:ext uri="{FF2B5EF4-FFF2-40B4-BE49-F238E27FC236}">
                <a16:creationId xmlns:a16="http://schemas.microsoft.com/office/drawing/2014/main" id="{1E77083E-541A-4B46-8731-FFF3DC32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1" y="2475720"/>
            <a:ext cx="7102929" cy="40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053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038E-9893-4F02-9F41-3764D9FF2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65" y="943888"/>
            <a:ext cx="7886700" cy="4667250"/>
          </a:xfrm>
        </p:spPr>
        <p:txBody>
          <a:bodyPr/>
          <a:lstStyle/>
          <a:p>
            <a:r>
              <a:rPr lang="en-US" dirty="0"/>
              <a:t>And of course…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6B1F4-E2D7-410D-9E5C-C9ACDE624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9677"/>
            <a:ext cx="9144000" cy="48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5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1EFFD-BD59-4E06-913E-E0867248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190AD-DC8C-4F21-81E1-66855011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44295" cy="4351338"/>
          </a:xfrm>
        </p:spPr>
        <p:txBody>
          <a:bodyPr/>
          <a:lstStyle/>
          <a:p>
            <a:r>
              <a:rPr lang="en-US" dirty="0"/>
              <a:t>Elements of Input</a:t>
            </a:r>
          </a:p>
          <a:p>
            <a:r>
              <a:rPr lang="en-US" dirty="0"/>
              <a:t>Elements of Output</a:t>
            </a:r>
          </a:p>
          <a:p>
            <a:r>
              <a:rPr lang="en-US" dirty="0"/>
              <a:t>The Holy Grail: immersive environment (e.g. VR/ AR)</a:t>
            </a:r>
          </a:p>
        </p:txBody>
      </p:sp>
    </p:spTree>
    <p:extLst>
      <p:ext uri="{BB962C8B-B14F-4D97-AF65-F5344CB8AC3E}">
        <p14:creationId xmlns:p14="http://schemas.microsoft.com/office/powerpoint/2010/main" val="1922306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E7597-7F6E-44D0-B8BA-D2667FFF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8E368-A900-4DA7-9D81-CED0841DF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AR</a:t>
            </a:r>
            <a:r>
              <a:rPr lang="en-US"/>
              <a:t>: Planting</a:t>
            </a:r>
            <a:r>
              <a:rPr lang="en-US" baseline="0"/>
              <a:t> the game into your physical reality</a:t>
            </a:r>
          </a:p>
          <a:p>
            <a:pPr lvl="1"/>
            <a:r>
              <a:rPr lang="en-US"/>
              <a:t>Mixes artificial sensory information on top of physical ones</a:t>
            </a:r>
          </a:p>
          <a:p>
            <a:pPr lvl="2"/>
            <a:r>
              <a:rPr lang="en-US"/>
              <a:t>Requires constant scanning of physical environment.</a:t>
            </a:r>
          </a:p>
          <a:p>
            <a:pPr lvl="2"/>
            <a:r>
              <a:rPr lang="en-US"/>
              <a:t>Semi-transparent screen or camera synthesis</a:t>
            </a:r>
          </a:p>
          <a:p>
            <a:pPr lvl="1"/>
            <a:r>
              <a:rPr lang="en-US"/>
              <a:t>If the mix is done right, results in much stronger sense of spatial reality than VR</a:t>
            </a:r>
          </a:p>
          <a:p>
            <a:pPr lvl="2"/>
            <a:r>
              <a:rPr lang="en-US"/>
              <a:t>Because our sense of reality is rooted in the physical.</a:t>
            </a:r>
          </a:p>
          <a:p>
            <a:pPr lvl="2"/>
            <a:endParaRPr lang="en-US"/>
          </a:p>
          <a:p>
            <a:pPr lvl="1"/>
            <a:r>
              <a:rPr lang="en-US"/>
              <a:t>Strength in gaming: real space</a:t>
            </a:r>
          </a:p>
          <a:p>
            <a:pPr lvl="1"/>
            <a:r>
              <a:rPr lang="en-US"/>
              <a:t>Weakness: real space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54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icrosoft-msft-hololens-2-2052">
            <a:extLst>
              <a:ext uri="{FF2B5EF4-FFF2-40B4-BE49-F238E27FC236}">
                <a16:creationId xmlns:a16="http://schemas.microsoft.com/office/drawing/2014/main" id="{CC494A78-3459-4550-B116-5473D1549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59" y="2744787"/>
            <a:ext cx="7305441" cy="41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google glass">
            <a:extLst>
              <a:ext uri="{FF2B5EF4-FFF2-40B4-BE49-F238E27FC236}">
                <a16:creationId xmlns:a16="http://schemas.microsoft.com/office/drawing/2014/main" id="{485B4FCF-6010-4BCA-BB10-6847F854B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1421" cy="32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0DE9AC-238C-4714-BB7F-D36F51880EED}"/>
              </a:ext>
            </a:extLst>
          </p:cNvPr>
          <p:cNvSpPr txBox="1"/>
          <p:nvPr/>
        </p:nvSpPr>
        <p:spPr>
          <a:xfrm>
            <a:off x="4980214" y="244929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Google Glass (doomed)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0C6BB-C9D9-4C3E-AD8D-6CBA60EAD43C}"/>
              </a:ext>
            </a:extLst>
          </p:cNvPr>
          <p:cNvSpPr txBox="1"/>
          <p:nvPr/>
        </p:nvSpPr>
        <p:spPr>
          <a:xfrm>
            <a:off x="6814457" y="225878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 Hololens2 (2019)</a:t>
            </a:r>
          </a:p>
        </p:txBody>
      </p:sp>
    </p:spTree>
    <p:extLst>
      <p:ext uri="{BB962C8B-B14F-4D97-AF65-F5344CB8AC3E}">
        <p14:creationId xmlns:p14="http://schemas.microsoft.com/office/powerpoint/2010/main" val="29611606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ar game minecraft">
            <a:extLst>
              <a:ext uri="{FF2B5EF4-FFF2-40B4-BE49-F238E27FC236}">
                <a16:creationId xmlns:a16="http://schemas.microsoft.com/office/drawing/2014/main" id="{05DA14BA-BB04-49B3-92DF-A67C10CE3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7" y="108912"/>
            <a:ext cx="7001123" cy="393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mspoweruser.com/wp-content/uploads/2017/01/odg-vs-hololens-1200x519.jpg">
            <a:extLst>
              <a:ext uri="{FF2B5EF4-FFF2-40B4-BE49-F238E27FC236}">
                <a16:creationId xmlns:a16="http://schemas.microsoft.com/office/drawing/2014/main" id="{F2E188C9-F654-46F7-BE9D-ABFC4F7AA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2225"/>
          <a:stretch/>
        </p:blipFill>
        <p:spPr bwMode="auto">
          <a:xfrm>
            <a:off x="4572000" y="4068934"/>
            <a:ext cx="4572000" cy="268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8D5AC7-504C-4634-9387-939E3B4A60E4}"/>
              </a:ext>
            </a:extLst>
          </p:cNvPr>
          <p:cNvSpPr txBox="1"/>
          <p:nvPr/>
        </p:nvSpPr>
        <p:spPr>
          <a:xfrm>
            <a:off x="342900" y="4093670"/>
            <a:ext cx="408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Concept (Minecraft AR demo at E3, 2015)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8C2358-038D-43DA-8200-184535D89DD1}"/>
              </a:ext>
            </a:extLst>
          </p:cNvPr>
          <p:cNvSpPr txBox="1"/>
          <p:nvPr/>
        </p:nvSpPr>
        <p:spPr>
          <a:xfrm>
            <a:off x="3304858" y="6379756"/>
            <a:ext cx="126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 view</a:t>
            </a:r>
          </a:p>
        </p:txBody>
      </p:sp>
    </p:spTree>
    <p:extLst>
      <p:ext uri="{BB962C8B-B14F-4D97-AF65-F5344CB8AC3E}">
        <p14:creationId xmlns:p14="http://schemas.microsoft.com/office/powerpoint/2010/main" val="25685297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B6228-DE8D-4C76-AA92-088FE8DB1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061854"/>
            <a:ext cx="7886700" cy="143101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Pokemon</a:t>
            </a:r>
            <a:r>
              <a:rPr lang="en-US" dirty="0"/>
              <a:t> Go (2016)</a:t>
            </a:r>
          </a:p>
          <a:p>
            <a:pPr lvl="1"/>
            <a:r>
              <a:rPr lang="en-US" dirty="0"/>
              <a:t>Started as Google April Fool’s prank</a:t>
            </a:r>
          </a:p>
          <a:p>
            <a:pPr lvl="1"/>
            <a:r>
              <a:rPr lang="en-US" dirty="0"/>
              <a:t>Huge hit due to AR elements, despite subpar play value</a:t>
            </a:r>
          </a:p>
          <a:p>
            <a:pPr lvl="1"/>
            <a:r>
              <a:rPr lang="en-US" dirty="0"/>
              <a:t>By 2018: over 800 million downloads / 147 million monthly active users (2018) / $3 billion revenue</a:t>
            </a:r>
          </a:p>
          <a:p>
            <a:endParaRPr lang="en-US" dirty="0"/>
          </a:p>
        </p:txBody>
      </p:sp>
      <p:pic>
        <p:nvPicPr>
          <p:cNvPr id="4098" name="Picture 2" descr="Image result for pokemon go">
            <a:extLst>
              <a:ext uri="{FF2B5EF4-FFF2-40B4-BE49-F238E27FC236}">
                <a16:creationId xmlns:a16="http://schemas.microsoft.com/office/drawing/2014/main" id="{3F8CBF42-137A-466B-A4BE-00D57F6DF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6" y="457200"/>
            <a:ext cx="8810327" cy="422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55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98E7C-888C-43D5-B462-A4E2E81D5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DFEBAB-979C-4501-9EEB-D73FC8F89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5101" r="36429" b="23194"/>
          <a:stretch/>
        </p:blipFill>
        <p:spPr>
          <a:xfrm>
            <a:off x="249329" y="685805"/>
            <a:ext cx="8627203" cy="5814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707C81-8E49-4109-9CE7-FDE6B261CEE8}"/>
              </a:ext>
            </a:extLst>
          </p:cNvPr>
          <p:cNvSpPr txBox="1"/>
          <p:nvPr/>
        </p:nvSpPr>
        <p:spPr>
          <a:xfrm>
            <a:off x="439061" y="6460043"/>
            <a:ext cx="84374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https://www.washingtonpost.com/news/tripping/wp/2017/11/29/traffic-accidents-increased-after-pokemon-go-came-out-researchers-say/</a:t>
            </a:r>
            <a:r>
              <a:rPr lang="en-US" sz="11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090DB1-0507-4F6C-97C4-317150A15D02}"/>
              </a:ext>
            </a:extLst>
          </p:cNvPr>
          <p:cNvSpPr txBox="1"/>
          <p:nvPr/>
        </p:nvSpPr>
        <p:spPr>
          <a:xfrm>
            <a:off x="167684" y="115887"/>
            <a:ext cx="3289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(When realities collide:  )</a:t>
            </a:r>
          </a:p>
        </p:txBody>
      </p:sp>
    </p:spTree>
    <p:extLst>
      <p:ext uri="{BB962C8B-B14F-4D97-AF65-F5344CB8AC3E}">
        <p14:creationId xmlns:p14="http://schemas.microsoft.com/office/powerpoint/2010/main" val="2195800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EA2A4-FA05-47BC-93FB-4652F1DDC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B4EFA-8AD2-4C3A-8E9A-AB544BC75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for more insane experiments</a:t>
            </a:r>
          </a:p>
          <a:p>
            <a:pPr lvl="1"/>
            <a:r>
              <a:rPr lang="en-US" i="1" dirty="0"/>
              <a:t>Garnet Hertz’s Outrun</a:t>
            </a:r>
            <a:r>
              <a:rPr lang="en-US" dirty="0"/>
              <a:t> (2011)</a:t>
            </a:r>
          </a:p>
          <a:p>
            <a:pPr lvl="2"/>
            <a:r>
              <a:rPr lang="en-US" dirty="0">
                <a:hlinkClick r:id="rId2"/>
              </a:rPr>
              <a:t>https://youtu.be/zd-t7WoshS4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Transforming physical space into a game screen, to actually drive in physical space </a:t>
            </a:r>
          </a:p>
        </p:txBody>
      </p:sp>
      <p:pic>
        <p:nvPicPr>
          <p:cNvPr id="11266" name="Picture 2" descr="http://s3.crackedcdn.com/phpimages/article/3/0/3/156303.jpg?v=1">
            <a:extLst>
              <a:ext uri="{FF2B5EF4-FFF2-40B4-BE49-F238E27FC236}">
                <a16:creationId xmlns:a16="http://schemas.microsoft.com/office/drawing/2014/main" id="{1D8E3CAD-F701-4A1C-B1EF-30CE39DFB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43" y="3685155"/>
            <a:ext cx="3940628" cy="301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402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B61A-9F37-46AE-9CE5-180D4D23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396B2-5177-47B8-BB76-335F9D5A2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attempts to connect the two realities</a:t>
            </a:r>
          </a:p>
          <a:p>
            <a:pPr lvl="1"/>
            <a:r>
              <a:rPr lang="en-US" dirty="0"/>
              <a:t>Toys-to-game</a:t>
            </a:r>
          </a:p>
          <a:p>
            <a:pPr lvl="2"/>
            <a:r>
              <a:rPr lang="en-US" dirty="0"/>
              <a:t>Tangible character toys enabling game play with those</a:t>
            </a:r>
          </a:p>
          <a:p>
            <a:pPr lvl="2"/>
            <a:r>
              <a:rPr lang="en-US" dirty="0"/>
              <a:t>E.g. Skylanders, </a:t>
            </a:r>
            <a:r>
              <a:rPr lang="en-US" strike="sngStrike" dirty="0"/>
              <a:t>Lego Dimension</a:t>
            </a:r>
            <a:r>
              <a:rPr lang="en-US" dirty="0"/>
              <a:t>, </a:t>
            </a:r>
            <a:r>
              <a:rPr lang="en-US" strike="sngStrike" dirty="0"/>
              <a:t>Disney Infinity</a:t>
            </a:r>
          </a:p>
          <a:p>
            <a:pPr lvl="2"/>
            <a:r>
              <a:rPr lang="en-US" dirty="0"/>
              <a:t>Glorified in-app purchases?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Fantasy Sports</a:t>
            </a:r>
          </a:p>
          <a:p>
            <a:pPr lvl="2"/>
            <a:r>
              <a:rPr lang="en-US" dirty="0"/>
              <a:t>Virtual teams made from actual sports stats </a:t>
            </a:r>
          </a:p>
          <a:p>
            <a:pPr lvl="2"/>
            <a:r>
              <a:rPr lang="en-US" dirty="0"/>
              <a:t>Virtual league progressing based on actual league progresses</a:t>
            </a:r>
          </a:p>
          <a:p>
            <a:pPr lvl="2"/>
            <a:r>
              <a:rPr lang="en-US" dirty="0"/>
              <a:t>An actual industry ($2.6 bn in 2015)</a:t>
            </a:r>
          </a:p>
        </p:txBody>
      </p:sp>
    </p:spTree>
    <p:extLst>
      <p:ext uri="{BB962C8B-B14F-4D97-AF65-F5344CB8AC3E}">
        <p14:creationId xmlns:p14="http://schemas.microsoft.com/office/powerpoint/2010/main" val="35465794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4491-FFE5-4629-B691-90299A12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GotW</a:t>
            </a:r>
            <a:r>
              <a:rPr lang="en-US" dirty="0"/>
              <a:t>: Cat Magic Academy (2016)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FA649-A204-445F-955D-954311EF8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https://www.google.com/doodles/halloween-2016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Production notes included</a:t>
            </a:r>
          </a:p>
          <a:p>
            <a:r>
              <a:rPr lang="en-US" dirty="0"/>
              <a:t>Released as a Halloween Google Doodle</a:t>
            </a:r>
          </a:p>
          <a:p>
            <a:pPr lvl="1"/>
            <a:r>
              <a:rPr lang="en-US" dirty="0"/>
              <a:t>Full-story mini game, w/ tutorial level</a:t>
            </a:r>
          </a:p>
          <a:p>
            <a:endParaRPr lang="en-US" dirty="0"/>
          </a:p>
          <a:p>
            <a:r>
              <a:rPr lang="en-US" dirty="0"/>
              <a:t>Think input interface</a:t>
            </a:r>
          </a:p>
          <a:p>
            <a:pPr lvl="1"/>
            <a:r>
              <a:rPr lang="en-US" dirty="0"/>
              <a:t>How does the player learn how to control actions?</a:t>
            </a:r>
          </a:p>
          <a:p>
            <a:pPr lvl="1"/>
            <a:r>
              <a:rPr lang="en-US" dirty="0"/>
              <a:t>How do the actions match the in-game world? (e.g. style, narrative,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 do challenges-skills evolve?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D2BF04-AFAD-460D-911C-7EC459FBF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065" y="5490448"/>
            <a:ext cx="235028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28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AE211-04AD-4E4A-81B1-C963F525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Elements of Good Input Interface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6334E-C10C-4FD3-A7B0-0B6ECA75C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Reaction </a:t>
            </a:r>
            <a:r>
              <a:rPr lang="en-US" b="1" i="1" dirty="0"/>
              <a:t>speed!</a:t>
            </a:r>
          </a:p>
          <a:p>
            <a:pPr lvl="1"/>
            <a:r>
              <a:rPr lang="en-US" dirty="0"/>
              <a:t>Reducing the time lag between intent and action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  Lags occur when…</a:t>
            </a:r>
          </a:p>
          <a:p>
            <a:pPr lvl="1"/>
            <a:r>
              <a:rPr lang="en-US" dirty="0"/>
              <a:t>Players need to remind themselves of the buttons</a:t>
            </a:r>
          </a:p>
          <a:p>
            <a:pPr lvl="1"/>
            <a:r>
              <a:rPr lang="en-US" dirty="0"/>
              <a:t>The input device does not register fast reaction</a:t>
            </a:r>
          </a:p>
          <a:p>
            <a:pPr lvl="1"/>
            <a:endParaRPr lang="en-US" dirty="0"/>
          </a:p>
          <a:p>
            <a:r>
              <a:rPr lang="en-US" dirty="0"/>
              <a:t>Consider</a:t>
            </a:r>
          </a:p>
          <a:p>
            <a:pPr lvl="1"/>
            <a:r>
              <a:rPr lang="en-US" dirty="0"/>
              <a:t>Small, stable and quick movement as input</a:t>
            </a:r>
          </a:p>
          <a:p>
            <a:pPr lvl="1"/>
            <a:r>
              <a:rPr lang="en-US" dirty="0"/>
              <a:t>High tactility</a:t>
            </a:r>
          </a:p>
        </p:txBody>
      </p:sp>
    </p:spTree>
    <p:extLst>
      <p:ext uri="{BB962C8B-B14F-4D97-AF65-F5344CB8AC3E}">
        <p14:creationId xmlns:p14="http://schemas.microsoft.com/office/powerpoint/2010/main" val="90797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rcade controls">
            <a:extLst>
              <a:ext uri="{FF2B5EF4-FFF2-40B4-BE49-F238E27FC236}">
                <a16:creationId xmlns:a16="http://schemas.microsoft.com/office/drawing/2014/main" id="{19F042E7-2ECA-4E47-9EDD-5253C3C25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4" b="16517"/>
          <a:stretch/>
        </p:blipFill>
        <p:spPr bwMode="auto">
          <a:xfrm>
            <a:off x="185560" y="324986"/>
            <a:ext cx="7270651" cy="306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treet fighter for iphone">
            <a:extLst>
              <a:ext uri="{FF2B5EF4-FFF2-40B4-BE49-F238E27FC236}">
                <a16:creationId xmlns:a16="http://schemas.microsoft.com/office/drawing/2014/main" id="{50FAC1D3-33AE-40F3-B3D8-40E45DF7F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63936"/>
            <a:ext cx="4684939" cy="312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899136-8E1D-40C2-9DF7-5333C72A863F}"/>
              </a:ext>
            </a:extLst>
          </p:cNvPr>
          <p:cNvSpPr txBox="1"/>
          <p:nvPr/>
        </p:nvSpPr>
        <p:spPr>
          <a:xfrm>
            <a:off x="7637768" y="40247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D98132-9BCC-4620-A186-B1D3241245EB}"/>
              </a:ext>
            </a:extLst>
          </p:cNvPr>
          <p:cNvSpPr txBox="1"/>
          <p:nvPr/>
        </p:nvSpPr>
        <p:spPr>
          <a:xfrm>
            <a:off x="3278749" y="6163682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95781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15732-79A1-44D5-9EA2-4ACB2E02B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29" y="430440"/>
            <a:ext cx="7886700" cy="4351338"/>
          </a:xfrm>
        </p:spPr>
        <p:txBody>
          <a:bodyPr/>
          <a:lstStyle/>
          <a:p>
            <a:r>
              <a:rPr lang="en-US" dirty="0"/>
              <a:t>Zero lag time? EEG-based controllers </a:t>
            </a:r>
          </a:p>
        </p:txBody>
      </p:sp>
      <p:pic>
        <p:nvPicPr>
          <p:cNvPr id="3074" name="Picture 2" descr="6 brain computer interface">
            <a:extLst>
              <a:ext uri="{FF2B5EF4-FFF2-40B4-BE49-F238E27FC236}">
                <a16:creationId xmlns:a16="http://schemas.microsoft.com/office/drawing/2014/main" id="{DC5B6A85-AD79-4183-85F1-313A0CE49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57275"/>
            <a:ext cx="71437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16562-F0EA-4329-8A98-DD9B7000F2AF}"/>
              </a:ext>
            </a:extLst>
          </p:cNvPr>
          <p:cNvSpPr txBox="1"/>
          <p:nvPr/>
        </p:nvSpPr>
        <p:spPr>
          <a:xfrm>
            <a:off x="628650" y="5800725"/>
            <a:ext cx="7983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3"/>
              </a:rPr>
              <a:t>https://blog.adafruit.com/2016/03/30/brain-computer-interface-lets-you-control-iot-devices/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13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A9DFD-5221-4F3F-93C4-755913CD4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3348"/>
            <a:ext cx="7886700" cy="4950738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Precision</a:t>
            </a:r>
            <a:r>
              <a:rPr lang="en-US" b="1" dirty="0"/>
              <a:t> control!</a:t>
            </a:r>
          </a:p>
          <a:p>
            <a:pPr lvl="1"/>
            <a:r>
              <a:rPr lang="en-US" dirty="0"/>
              <a:t>Capability to micro-manage the action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Control becomes clumsy when… </a:t>
            </a:r>
          </a:p>
          <a:p>
            <a:pPr lvl="1"/>
            <a:r>
              <a:rPr lang="en-US" dirty="0"/>
              <a:t>Selecting the intended parts for action is hard</a:t>
            </a:r>
          </a:p>
          <a:p>
            <a:pPr lvl="2"/>
            <a:r>
              <a:rPr lang="en-US" dirty="0"/>
              <a:t>Especially in multi-unit control games</a:t>
            </a:r>
          </a:p>
          <a:p>
            <a:pPr lvl="1"/>
            <a:r>
              <a:rPr lang="en-US" dirty="0"/>
              <a:t>Commands are complicated while vague</a:t>
            </a:r>
          </a:p>
          <a:p>
            <a:pPr lvl="2"/>
            <a:r>
              <a:rPr lang="en-US" dirty="0"/>
              <a:t>E.g. Special attacks in fight games   </a:t>
            </a:r>
          </a:p>
          <a:p>
            <a:pPr lvl="1"/>
            <a:endParaRPr lang="en-US" dirty="0"/>
          </a:p>
          <a:p>
            <a:r>
              <a:rPr lang="en-US" dirty="0"/>
              <a:t>  Consider</a:t>
            </a:r>
          </a:p>
          <a:p>
            <a:pPr lvl="1"/>
            <a:r>
              <a:rPr lang="en-US" dirty="0"/>
              <a:t>Customization for finer control: custom keyboards, adaptive controllers…</a:t>
            </a:r>
          </a:p>
        </p:txBody>
      </p:sp>
    </p:spTree>
    <p:extLst>
      <p:ext uri="{BB962C8B-B14F-4D97-AF65-F5344CB8AC3E}">
        <p14:creationId xmlns:p14="http://schemas.microsoft.com/office/powerpoint/2010/main" val="208799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5BD94-C399-42B2-A262-BAD405DB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1A32E-141A-4EDD-A5AB-8B88A335C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85" y="3878361"/>
            <a:ext cx="4125231" cy="2011248"/>
          </a:xfrm>
        </p:spPr>
        <p:txBody>
          <a:bodyPr/>
          <a:lstStyle/>
          <a:p>
            <a:r>
              <a:rPr lang="en-US" dirty="0"/>
              <a:t>HP Ch 32 (D-pad)</a:t>
            </a:r>
          </a:p>
        </p:txBody>
      </p:sp>
      <p:pic>
        <p:nvPicPr>
          <p:cNvPr id="4" name="Picture 2" descr="Image result for game pad">
            <a:extLst>
              <a:ext uri="{FF2B5EF4-FFF2-40B4-BE49-F238E27FC236}">
                <a16:creationId xmlns:a16="http://schemas.microsoft.com/office/drawing/2014/main" id="{8A73F48F-16B2-4D79-984C-C157F8644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985" y="2593750"/>
            <a:ext cx="4125231" cy="412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nintendo nes gamepad">
            <a:extLst>
              <a:ext uri="{FF2B5EF4-FFF2-40B4-BE49-F238E27FC236}">
                <a16:creationId xmlns:a16="http://schemas.microsoft.com/office/drawing/2014/main" id="{E64EFF66-61B5-4CC7-87D1-5C33841C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4" y="489857"/>
            <a:ext cx="4439216" cy="322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592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1646</TotalTime>
  <Words>1252</Words>
  <Application>Microsoft Office PowerPoint</Application>
  <PresentationFormat>On-screen Show (4:3)</PresentationFormat>
  <Paragraphs>178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Interfaces</vt:lpstr>
      <vt:lpstr>PowerPoint Presentation</vt:lpstr>
      <vt:lpstr>PowerPoint Presentation</vt:lpstr>
      <vt:lpstr>PowerPoint Presentation</vt:lpstr>
      <vt:lpstr>Elements of Good Input Interface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Adaptive Input Interface</vt:lpstr>
      <vt:lpstr>Elements of Good Output Interface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Immersive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GotW: Cat Magic Academy (2016)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Law and Ethics</dc:title>
  <dc:creator>Nakho Kim</dc:creator>
  <cp:lastModifiedBy>Nakho Kim</cp:lastModifiedBy>
  <cp:revision>142</cp:revision>
  <dcterms:created xsi:type="dcterms:W3CDTF">2018-01-08T15:51:48Z</dcterms:created>
  <dcterms:modified xsi:type="dcterms:W3CDTF">2023-02-27T13:44:48Z</dcterms:modified>
</cp:coreProperties>
</file>