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431" r:id="rId3"/>
    <p:sldId id="488" r:id="rId4"/>
    <p:sldId id="370" r:id="rId5"/>
    <p:sldId id="351" r:id="rId6"/>
    <p:sldId id="412" r:id="rId7"/>
    <p:sldId id="353" r:id="rId8"/>
    <p:sldId id="401" r:id="rId9"/>
    <p:sldId id="354" r:id="rId10"/>
    <p:sldId id="484" r:id="rId11"/>
    <p:sldId id="400" r:id="rId12"/>
    <p:sldId id="432" r:id="rId13"/>
    <p:sldId id="355" r:id="rId14"/>
    <p:sldId id="433" r:id="rId15"/>
    <p:sldId id="356" r:id="rId16"/>
    <p:sldId id="416" r:id="rId17"/>
    <p:sldId id="374" r:id="rId18"/>
    <p:sldId id="396" r:id="rId19"/>
    <p:sldId id="375" r:id="rId20"/>
    <p:sldId id="422" r:id="rId21"/>
    <p:sldId id="423" r:id="rId22"/>
    <p:sldId id="377" r:id="rId23"/>
    <p:sldId id="378" r:id="rId24"/>
    <p:sldId id="379" r:id="rId25"/>
    <p:sldId id="380" r:id="rId26"/>
    <p:sldId id="376" r:id="rId27"/>
    <p:sldId id="391" r:id="rId28"/>
    <p:sldId id="392" r:id="rId29"/>
    <p:sldId id="425" r:id="rId30"/>
    <p:sldId id="393" r:id="rId31"/>
    <p:sldId id="382" r:id="rId32"/>
    <p:sldId id="357" r:id="rId33"/>
    <p:sldId id="358" r:id="rId34"/>
    <p:sldId id="384" r:id="rId35"/>
    <p:sldId id="359" r:id="rId36"/>
    <p:sldId id="429" r:id="rId37"/>
    <p:sldId id="489" r:id="rId38"/>
    <p:sldId id="486" r:id="rId39"/>
    <p:sldId id="487" r:id="rId40"/>
    <p:sldId id="49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10" autoAdjust="0"/>
  </p:normalViewPr>
  <p:slideViewPr>
    <p:cSldViewPr>
      <p:cViewPr varScale="1">
        <p:scale>
          <a:sx n="64" d="100"/>
          <a:sy n="64" d="100"/>
        </p:scale>
        <p:origin x="6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8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83799-218A-4743-937E-13077ACE6582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21A1-797E-4E3C-8714-B6706A98E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7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21A1-797E-4E3C-8714-B6706A98E2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remember your final essay will be about identifying a media &amp; democracy problem and suggest a solution. This approach WILL come in handy.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21A1-797E-4E3C-8714-B6706A98E2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4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FF73-1B9D-4798-ADC1-18443FFCEEC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C2E1-68F0-47D4-BA21-570FB1799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4400" y="4419600"/>
            <a:ext cx="7772400" cy="914400"/>
          </a:xfrm>
        </p:spPr>
        <p:txBody>
          <a:bodyPr/>
          <a:lstStyle>
            <a:lvl1pPr>
              <a:defRPr>
                <a:latin typeface="+mj-lt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FF73-1B9D-4798-ADC1-18443FFCEEC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C2E1-68F0-47D4-BA21-570FB1799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FF73-1B9D-4798-ADC1-18443FFCEEC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C2E1-68F0-47D4-BA21-570FB1799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FF73-1B9D-4798-ADC1-18443FFCEEC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C2E1-68F0-47D4-BA21-570FB1799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FF73-1B9D-4798-ADC1-18443FFCEEC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C2E1-68F0-47D4-BA21-570FB1799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FF73-1B9D-4798-ADC1-18443FFCEEC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C2E1-68F0-47D4-BA21-570FB1799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FF73-1B9D-4798-ADC1-18443FFCEEC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C2E1-68F0-47D4-BA21-570FB1799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FF73-1B9D-4798-ADC1-18443FFCEEC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C2E1-68F0-47D4-BA21-570FB1799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FF73-1B9D-4798-ADC1-18443FFCEEC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C2E1-68F0-47D4-BA21-570FB1799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FF73-1B9D-4798-ADC1-18443FFCEEC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C2E1-68F0-47D4-BA21-570FB1799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BF14FF73-1B9D-4798-ADC1-18443FFCEEC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8251C2E1-68F0-47D4-BA21-570FB1799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14FF73-1B9D-4798-ADC1-18443FFCEEC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251C2E1-68F0-47D4-BA21-570FB1799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awnandquarterly.com/sabrina" TargetMode="External"/><Relationship Id="rId2" Type="http://schemas.openxmlformats.org/officeDocument/2006/relationships/hyperlink" Target="http://www.newyorker.com/?p=351295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zeynep_tufekci_how_the_internet_has_made_social_change_easy_to_organize_hard_to_win?language=e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4MnpzG5Sqc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2015/02/15/magazine/how-one-stupid-tweet-ruined-justine-saccos-life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2018/10/04/opinion/ro-khanna-internet-bill-of-rights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aapihatecrimes.org/fac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24400"/>
            <a:ext cx="7772400" cy="1508760"/>
          </a:xfrm>
        </p:spPr>
        <p:txBody>
          <a:bodyPr>
            <a:normAutofit/>
          </a:bodyPr>
          <a:lstStyle/>
          <a:p>
            <a:pPr lvl="0" algn="r"/>
            <a:r>
              <a:rPr lang="en-US" dirty="0"/>
              <a:t>COMM 110 Fall 22 / Week7  Nakho Kim</a:t>
            </a:r>
          </a:p>
          <a:p>
            <a:pPr lvl="0"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“New” Media and Civic Engagement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6C33C-6B28-43B3-B910-03D0DBBC6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4178-9270-45C5-A144-DADF4A75F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572000"/>
          </a:xfrm>
        </p:spPr>
        <p:txBody>
          <a:bodyPr>
            <a:normAutofit/>
          </a:bodyPr>
          <a:lstStyle/>
          <a:p>
            <a:pPr lvl="1"/>
            <a:r>
              <a:rPr lang="en-US" altLang="en-US" sz="2800" dirty="0"/>
              <a:t>Example: Boombox and Walkman</a:t>
            </a:r>
          </a:p>
          <a:p>
            <a:pPr lvl="2"/>
            <a:r>
              <a:rPr lang="en-US" altLang="en-US" dirty="0"/>
              <a:t>Based on same technology (the cassette tape), </a:t>
            </a:r>
            <a:r>
              <a:rPr lang="en-US" altLang="en-US" b="1" dirty="0"/>
              <a:t>redefined social spaces based on the aural experience</a:t>
            </a:r>
          </a:p>
          <a:p>
            <a:pPr lvl="2"/>
            <a:r>
              <a:rPr lang="en-US" altLang="en-US" dirty="0"/>
              <a:t>..in quite different ways!</a:t>
            </a:r>
          </a:p>
          <a:p>
            <a:endParaRPr lang="en-US" sz="2400" dirty="0"/>
          </a:p>
        </p:txBody>
      </p:sp>
      <p:pic>
        <p:nvPicPr>
          <p:cNvPr id="1026" name="Picture 2" descr="Carrying a boombox around: nostalgia">
            <a:extLst>
              <a:ext uri="{FF2B5EF4-FFF2-40B4-BE49-F238E27FC236}">
                <a16:creationId xmlns:a16="http://schemas.microsoft.com/office/drawing/2014/main" id="{8EEC13C2-4218-4B70-AD9D-F2D57FC7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52900"/>
            <a:ext cx="1981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ny presses &amp;#39;stop&amp;#39; on Walkman in Japan">
            <a:extLst>
              <a:ext uri="{FF2B5EF4-FFF2-40B4-BE49-F238E27FC236}">
                <a16:creationId xmlns:a16="http://schemas.microsoft.com/office/drawing/2014/main" id="{8763BCFD-1183-48B4-BAE5-5F0F1B1B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2" y="4124325"/>
            <a:ext cx="18049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23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boom box was easily moved to a street corner to share the newest sounds or create your ow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45584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121" y="4114800"/>
            <a:ext cx="1438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(Source: philly.com)</a:t>
            </a:r>
          </a:p>
        </p:txBody>
      </p:sp>
      <p:pic>
        <p:nvPicPr>
          <p:cNvPr id="1028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368" y="2286000"/>
            <a:ext cx="3595332" cy="43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7F4D-BE8D-4A57-91DF-29E2A59B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BD02D-2938-4FAA-8281-D5A994F50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en-US" sz="2400" dirty="0"/>
          </a:p>
          <a:p>
            <a:pPr lvl="1"/>
            <a:r>
              <a:rPr lang="en-US" altLang="en-US" sz="2400" dirty="0"/>
              <a:t>BB: the alley as a social stage yet personal; </a:t>
            </a:r>
            <a:br>
              <a:rPr lang="en-US" altLang="en-US" sz="2400" dirty="0"/>
            </a:br>
            <a:r>
              <a:rPr lang="en-US" altLang="en-US" sz="2400" dirty="0"/>
              <a:t>deep bass soundscape</a:t>
            </a:r>
          </a:p>
          <a:p>
            <a:pPr lvl="1"/>
            <a:r>
              <a:rPr lang="en-US" altLang="en-US" sz="2400" dirty="0"/>
              <a:t>WM: The (inter)personal intimacy of the ‘mixtape’; </a:t>
            </a:r>
            <a:br>
              <a:rPr lang="en-US" altLang="en-US" sz="2400" dirty="0"/>
            </a:br>
            <a:r>
              <a:rPr lang="en-US" altLang="en-US" sz="2400" dirty="0"/>
              <a:t>shrill treble soundscape</a:t>
            </a:r>
            <a:br>
              <a:rPr lang="en-US" altLang="en-US" sz="2400" dirty="0"/>
            </a:br>
            <a:endParaRPr lang="en-US" altLang="en-US" dirty="0"/>
          </a:p>
          <a:p>
            <a:r>
              <a:rPr lang="en-US" altLang="en-US" sz="2800" dirty="0"/>
              <a:t>Media tech affects communication, thus interaction spaces.</a:t>
            </a:r>
          </a:p>
          <a:p>
            <a:pPr lvl="1"/>
            <a:r>
              <a:rPr lang="en-US" altLang="en-US" sz="2400" dirty="0"/>
              <a:t>Another example: “Atari shock”</a:t>
            </a:r>
          </a:p>
          <a:p>
            <a:pPr lvl="2"/>
            <a:r>
              <a:rPr lang="en-US" dirty="0"/>
              <a:t>The living room as peer communal space, competing with shopping arcades</a:t>
            </a:r>
          </a:p>
        </p:txBody>
      </p:sp>
    </p:spTree>
    <p:extLst>
      <p:ext uri="{BB962C8B-B14F-4D97-AF65-F5344CB8AC3E}">
        <p14:creationId xmlns:p14="http://schemas.microsoft.com/office/powerpoint/2010/main" val="16283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algn="ctr" eaLnBrk="1" hangingPunct="1"/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More recent examples to ponder</a:t>
            </a:r>
          </a:p>
          <a:p>
            <a:pPr lvl="1"/>
            <a:r>
              <a:rPr lang="en-US" altLang="en-US" sz="2400" dirty="0"/>
              <a:t>Is the internet of 00s same as the one we have now?</a:t>
            </a:r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  <a:p>
            <a:pPr marL="454914" lvl="1" indent="0">
              <a:buNone/>
            </a:pPr>
            <a:endParaRPr lang="en-US" altLang="en-US" sz="2400" dirty="0"/>
          </a:p>
          <a:p>
            <a:pPr marL="454914" lvl="1" indent="0">
              <a:buNone/>
            </a:pPr>
            <a:r>
              <a:rPr lang="en-US" altLang="en-US" sz="2400" dirty="0"/>
              <a:t>What matters is not merely the technology, but technology </a:t>
            </a:r>
            <a:r>
              <a:rPr lang="en-US" altLang="en-US" sz="2400" i="1" dirty="0"/>
              <a:t>in context to</a:t>
            </a:r>
            <a:r>
              <a:rPr lang="en-US" altLang="en-US" sz="2400" dirty="0"/>
              <a:t> our lived experiences.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  <a:p>
            <a:pPr marL="68580" indent="0" eaLnBrk="1" hangingPunct="1">
              <a:buNone/>
            </a:pPr>
            <a:endParaRPr lang="en-US" altLang="en-US" sz="2800" dirty="0"/>
          </a:p>
        </p:txBody>
      </p:sp>
      <p:pic>
        <p:nvPicPr>
          <p:cNvPr id="2050" name="Picture 2" descr="top-10-worst-90s-website-designs-amazon-10">
            <a:extLst>
              <a:ext uri="{FF2B5EF4-FFF2-40B4-BE49-F238E27FC236}">
                <a16:creationId xmlns:a16="http://schemas.microsoft.com/office/drawing/2014/main" id="{5F32FBD3-2B61-778C-2476-35CF36CE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2667000"/>
            <a:ext cx="4695825" cy="250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82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4A36F-2D26-4EE5-8044-9A7FE689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85FE8-DA72-4B09-93EC-A0D81DB93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As such, we need to build </a:t>
            </a:r>
            <a:r>
              <a:rPr lang="en-US" altLang="en-US" sz="2800" dirty="0">
                <a:solidFill>
                  <a:srgbClr val="FFFF00"/>
                </a:solidFill>
              </a:rPr>
              <a:t>critical awareness </a:t>
            </a:r>
            <a:r>
              <a:rPr lang="en-US" altLang="en-US" sz="2800" dirty="0"/>
              <a:t>on </a:t>
            </a:r>
            <a:r>
              <a:rPr lang="en-US" altLang="en-US" sz="2800" i="1" dirty="0"/>
              <a:t>how</a:t>
            </a:r>
            <a:r>
              <a:rPr lang="en-US" altLang="en-US" sz="2800" dirty="0"/>
              <a:t> new media adoption changes our understanding of society</a:t>
            </a:r>
          </a:p>
          <a:p>
            <a:r>
              <a:rPr lang="en-US" altLang="en-US" sz="2800" dirty="0"/>
              <a:t>And by extension, what we </a:t>
            </a:r>
            <a:r>
              <a:rPr lang="en-US" altLang="en-US" sz="2800" i="1" dirty="0"/>
              <a:t>want to do</a:t>
            </a:r>
            <a:r>
              <a:rPr lang="en-US" altLang="en-US" sz="2800" dirty="0"/>
              <a:t> with that society.</a:t>
            </a:r>
          </a:p>
          <a:p>
            <a:pPr lvl="1"/>
            <a:r>
              <a:rPr lang="en-US" altLang="en-US" sz="2400" dirty="0"/>
              <a:t>…hence, it becomes a </a:t>
            </a:r>
            <a:r>
              <a:rPr lang="en-US" altLang="en-US" sz="2400" i="1" dirty="0"/>
              <a:t>media and democracy</a:t>
            </a:r>
            <a:r>
              <a:rPr lang="en-US" altLang="en-US" sz="2400" dirty="0"/>
              <a:t> issue. </a:t>
            </a:r>
          </a:p>
          <a:p>
            <a:pPr lvl="1"/>
            <a:endParaRPr lang="en-US" altLang="en-US" sz="2400" dirty="0"/>
          </a:p>
          <a:p>
            <a:r>
              <a:rPr lang="en-US" altLang="en-US" sz="2800" dirty="0"/>
              <a:t>Some chilling reflections on the larger idea</a:t>
            </a:r>
          </a:p>
          <a:p>
            <a:pPr lvl="1"/>
            <a:r>
              <a:rPr lang="en-US" altLang="en-US" sz="2000" dirty="0"/>
              <a:t>Business or Pleasure, by Chris Ware (2017) </a:t>
            </a:r>
            <a:r>
              <a:rPr lang="en-US" altLang="en-US" sz="1800" dirty="0">
                <a:hlinkClick r:id="rId2"/>
              </a:rPr>
              <a:t>http://www.newyorker.com/?p=3512958</a:t>
            </a:r>
            <a:r>
              <a:rPr lang="en-US" altLang="en-US" sz="1800" dirty="0"/>
              <a:t>   </a:t>
            </a:r>
          </a:p>
          <a:p>
            <a:pPr lvl="1"/>
            <a:r>
              <a:rPr lang="en-US" altLang="en-US" sz="2000" i="1" dirty="0">
                <a:hlinkClick r:id="rId3"/>
              </a:rPr>
              <a:t>Sabrina</a:t>
            </a:r>
            <a:r>
              <a:rPr lang="en-US" altLang="en-US" sz="2000" dirty="0"/>
              <a:t>, by Nick </a:t>
            </a:r>
            <a:r>
              <a:rPr lang="en-US" altLang="en-US" sz="2000" dirty="0" err="1"/>
              <a:t>Drnaso</a:t>
            </a:r>
            <a:r>
              <a:rPr lang="en-US" altLang="en-US" sz="2000" dirty="0"/>
              <a:t> (2018).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0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Media and Civic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Participating in existing civic issues by using newer media</a:t>
            </a:r>
          </a:p>
          <a:p>
            <a:pPr lvl="1"/>
            <a:endParaRPr lang="en-US" dirty="0"/>
          </a:p>
          <a:p>
            <a:r>
              <a:rPr lang="en-US" dirty="0"/>
              <a:t>New civic issues BROUGHT FORTH by the use of new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44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68833-770E-4A1C-819F-D1DA8078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12064"/>
            <a:ext cx="8382000" cy="914400"/>
          </a:xfrm>
        </p:spPr>
        <p:txBody>
          <a:bodyPr/>
          <a:lstStyle/>
          <a:p>
            <a:r>
              <a:rPr lang="en-US" dirty="0"/>
              <a:t>Media Impact on Existing Civic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A10C8-862F-410A-BDFD-C35849E39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Newer media affords expanded / newer forms of political PRESSURE</a:t>
            </a:r>
          </a:p>
          <a:p>
            <a:pPr lvl="1"/>
            <a:r>
              <a:rPr lang="en-US" altLang="en-US" dirty="0">
                <a:solidFill>
                  <a:srgbClr val="FFFF00"/>
                </a:solidFill>
              </a:rPr>
              <a:t>Communicative pressure</a:t>
            </a:r>
            <a:r>
              <a:rPr lang="en-US" altLang="en-US" dirty="0"/>
              <a:t> matters, because…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3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3596898" y="5791200"/>
            <a:ext cx="2590800" cy="762000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011122" y="2509440"/>
            <a:ext cx="2380278" cy="1219200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2057400" y="2509440"/>
            <a:ext cx="2667000" cy="1219200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1211" y="152400"/>
            <a:ext cx="124264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System change</a:t>
            </a:r>
            <a:endParaRPr lang="en-US" sz="1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6735" y="532110"/>
            <a:ext cx="13716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Policy change</a:t>
            </a:r>
            <a:endParaRPr lang="en-US" sz="1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2967" y="1180464"/>
            <a:ext cx="117211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Replace agent</a:t>
            </a:r>
            <a:endParaRPr lang="en-US" sz="1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77387" y="1175344"/>
            <a:ext cx="134363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Enforce behavior</a:t>
            </a:r>
            <a:endParaRPr lang="en-US" sz="1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36699" y="1664790"/>
            <a:ext cx="1225015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Pressure agent</a:t>
            </a:r>
            <a:endParaRPr lang="en-US" sz="1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23850" y="1645482"/>
            <a:ext cx="1510350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Vote for challenger</a:t>
            </a:r>
          </a:p>
          <a:p>
            <a:r>
              <a:rPr lang="en-US" sz="1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&amp; pressure peer voters</a:t>
            </a:r>
          </a:p>
        </p:txBody>
      </p:sp>
      <p:cxnSp>
        <p:nvCxnSpPr>
          <p:cNvPr id="20" name="Straight Arrow Connector 19"/>
          <p:cNvCxnSpPr>
            <a:stCxn id="18" idx="0"/>
            <a:endCxn id="15" idx="2"/>
          </p:cNvCxnSpPr>
          <p:nvPr/>
        </p:nvCxnSpPr>
        <p:spPr>
          <a:xfrm flipV="1">
            <a:off x="6179025" y="1457463"/>
            <a:ext cx="0" cy="188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  <a:endCxn id="16" idx="2"/>
          </p:cNvCxnSpPr>
          <p:nvPr/>
        </p:nvCxnSpPr>
        <p:spPr>
          <a:xfrm flipH="1" flipV="1">
            <a:off x="3349206" y="1452343"/>
            <a:ext cx="1" cy="212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460719" y="2288678"/>
            <a:ext cx="1436612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Election campaign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06387" y="2679804"/>
            <a:ext cx="1681209" cy="438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Power demonstration</a:t>
            </a:r>
          </a:p>
          <a:p>
            <a:r>
              <a:rPr lang="en-US" sz="105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(protests / donation)</a:t>
            </a:r>
            <a:endParaRPr lang="en-US" sz="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1000" y="4571008"/>
            <a:ext cx="1497526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Spread the word</a:t>
            </a:r>
          </a:p>
        </p:txBody>
      </p:sp>
      <p:cxnSp>
        <p:nvCxnSpPr>
          <p:cNvPr id="41" name="Straight Arrow Connector 40"/>
          <p:cNvCxnSpPr>
            <a:stCxn id="30" idx="0"/>
            <a:endCxn id="18" idx="2"/>
          </p:cNvCxnSpPr>
          <p:nvPr/>
        </p:nvCxnSpPr>
        <p:spPr>
          <a:xfrm flipV="1">
            <a:off x="6179025" y="2076369"/>
            <a:ext cx="0" cy="212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13" idx="0"/>
            <a:endCxn id="17" idx="2"/>
          </p:cNvCxnSpPr>
          <p:nvPr/>
        </p:nvCxnSpPr>
        <p:spPr>
          <a:xfrm flipV="1">
            <a:off x="3349206" y="1941789"/>
            <a:ext cx="1" cy="341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381000" y="5332016"/>
            <a:ext cx="761747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Donate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81000" y="5712520"/>
            <a:ext cx="1409104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Volunteer work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81000" y="6093023"/>
            <a:ext cx="1624099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Become an officer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657600" y="2590800"/>
            <a:ext cx="9906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Assemblies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133600" y="3200400"/>
            <a:ext cx="1234698" cy="438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Visits </a:t>
            </a:r>
          </a:p>
          <a:p>
            <a:r>
              <a:rPr lang="en-US" sz="1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(real &amp; mediated)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583612" y="2283023"/>
            <a:ext cx="1531188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Organized pressure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057400" y="373380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cxnSp>
        <p:nvCxnSpPr>
          <p:cNvPr id="132" name="Elbow Connector 131"/>
          <p:cNvCxnSpPr>
            <a:stCxn id="16" idx="0"/>
            <a:endCxn id="5" idx="2"/>
          </p:cNvCxnSpPr>
          <p:nvPr/>
        </p:nvCxnSpPr>
        <p:spPr>
          <a:xfrm rot="5400000" flipH="1" flipV="1">
            <a:off x="3892753" y="265563"/>
            <a:ext cx="366235" cy="145332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15" idx="0"/>
            <a:endCxn id="5" idx="2"/>
          </p:cNvCxnSpPr>
          <p:nvPr/>
        </p:nvCxnSpPr>
        <p:spPr>
          <a:xfrm rot="16200000" flipV="1">
            <a:off x="5305103" y="306542"/>
            <a:ext cx="371355" cy="13764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5257800" y="2740223"/>
            <a:ext cx="163378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Power demonstration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5146816" y="3197423"/>
            <a:ext cx="968535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Assemblies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6248400" y="3200400"/>
            <a:ext cx="9906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Peer visits</a:t>
            </a:r>
          </a:p>
        </p:txBody>
      </p:sp>
      <p:sp>
        <p:nvSpPr>
          <p:cNvPr id="142" name="Diamond 141"/>
          <p:cNvSpPr/>
          <p:nvPr/>
        </p:nvSpPr>
        <p:spPr>
          <a:xfrm>
            <a:off x="3671808" y="3904794"/>
            <a:ext cx="2377440" cy="640080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Is the next election far off?</a:t>
            </a:r>
          </a:p>
        </p:txBody>
      </p:sp>
      <p:sp>
        <p:nvSpPr>
          <p:cNvPr id="143" name="Diamond 142"/>
          <p:cNvSpPr/>
          <p:nvPr/>
        </p:nvSpPr>
        <p:spPr>
          <a:xfrm>
            <a:off x="3671808" y="4770120"/>
            <a:ext cx="2377440" cy="640080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Is the official</a:t>
            </a: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generally okay?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0" y="76200"/>
            <a:ext cx="3288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Civic Participation in a 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Representative Democracy: 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A Conceptual Model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6201" y="1066800"/>
            <a:ext cx="2438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Media/Communication 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plays crucial role in many stages</a:t>
            </a:r>
          </a:p>
        </p:txBody>
      </p:sp>
      <p:cxnSp>
        <p:nvCxnSpPr>
          <p:cNvPr id="42" name="Elbow Connector 41"/>
          <p:cNvCxnSpPr>
            <a:stCxn id="4" idx="3"/>
            <a:endCxn id="5" idx="3"/>
          </p:cNvCxnSpPr>
          <p:nvPr/>
        </p:nvCxnSpPr>
        <p:spPr>
          <a:xfrm>
            <a:off x="5423859" y="290900"/>
            <a:ext cx="64476" cy="379710"/>
          </a:xfrm>
          <a:prstGeom prst="bentConnector3">
            <a:avLst>
              <a:gd name="adj1" fmla="val 45455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5" idx="1"/>
            <a:endCxn id="4" idx="1"/>
          </p:cNvCxnSpPr>
          <p:nvPr/>
        </p:nvCxnSpPr>
        <p:spPr>
          <a:xfrm rot="10800000" flipH="1">
            <a:off x="4116735" y="290900"/>
            <a:ext cx="64476" cy="379710"/>
          </a:xfrm>
          <a:prstGeom prst="bentConnector3">
            <a:avLst>
              <a:gd name="adj1" fmla="val -35455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799536" y="136902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 pitchFamily="34" charset="0"/>
                <a:cs typeface="Arial" pitchFamily="34" charset="0"/>
              </a:rPr>
              <a:t>End goal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99536" y="533400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Project goal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21601" y="1290935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Action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objective</a:t>
            </a:r>
          </a:p>
        </p:txBody>
      </p:sp>
      <p:cxnSp>
        <p:nvCxnSpPr>
          <p:cNvPr id="53" name="Shape 52"/>
          <p:cNvCxnSpPr>
            <a:stCxn id="143" idx="1"/>
            <a:endCxn id="140" idx="2"/>
          </p:cNvCxnSpPr>
          <p:nvPr/>
        </p:nvCxnSpPr>
        <p:spPr>
          <a:xfrm rot="10800000">
            <a:off x="3390900" y="3728640"/>
            <a:ext cx="280908" cy="136152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143" idx="0"/>
            <a:endCxn id="142" idx="2"/>
          </p:cNvCxnSpPr>
          <p:nvPr/>
        </p:nvCxnSpPr>
        <p:spPr>
          <a:xfrm rot="5400000" flipH="1" flipV="1">
            <a:off x="4747905" y="4657497"/>
            <a:ext cx="225246" cy="12700"/>
          </a:xfrm>
          <a:prstGeom prst="bentConnector3">
            <a:avLst>
              <a:gd name="adj1" fmla="val 46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142" idx="1"/>
            <a:endCxn id="140" idx="2"/>
          </p:cNvCxnSpPr>
          <p:nvPr/>
        </p:nvCxnSpPr>
        <p:spPr>
          <a:xfrm rot="10800000">
            <a:off x="3390900" y="3728640"/>
            <a:ext cx="280908" cy="4961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hape 79"/>
          <p:cNvCxnSpPr>
            <a:stCxn id="142" idx="3"/>
            <a:endCxn id="141" idx="2"/>
          </p:cNvCxnSpPr>
          <p:nvPr/>
        </p:nvCxnSpPr>
        <p:spPr>
          <a:xfrm flipV="1">
            <a:off x="6049248" y="3728640"/>
            <a:ext cx="152013" cy="4961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742540" y="2895600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Communication</a:t>
            </a:r>
          </a:p>
          <a:p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-based action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799536" y="5971401"/>
            <a:ext cx="1000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Deliberation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876800" y="6015335"/>
            <a:ext cx="888385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Share </a:t>
            </a:r>
          </a:p>
          <a:p>
            <a:r>
              <a:rPr lang="en-US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Information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926528" y="6015335"/>
            <a:ext cx="679994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Discuss</a:t>
            </a:r>
          </a:p>
          <a:p>
            <a:r>
              <a:rPr lang="en-US" sz="11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views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799536" y="4419600"/>
            <a:ext cx="113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Action 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contemplation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32360" y="4819194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953000" y="4514394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43600" y="3904794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32360" y="3904794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Y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81400" y="3395990"/>
            <a:ext cx="106680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Threat to go B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167870" y="5635823"/>
            <a:ext cx="138531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Issue deliberation</a:t>
            </a:r>
          </a:p>
        </p:txBody>
      </p:sp>
      <p:cxnSp>
        <p:nvCxnSpPr>
          <p:cNvPr id="61" name="Elbow Connector 60"/>
          <p:cNvCxnSpPr>
            <a:stCxn id="59" idx="0"/>
            <a:endCxn id="143" idx="2"/>
          </p:cNvCxnSpPr>
          <p:nvPr/>
        </p:nvCxnSpPr>
        <p:spPr>
          <a:xfrm rot="5400000" flipH="1" flipV="1">
            <a:off x="4747717" y="5523012"/>
            <a:ext cx="225623" cy="12700"/>
          </a:xfrm>
          <a:prstGeom prst="bentConnector3">
            <a:avLst>
              <a:gd name="adj1" fmla="val 25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82056" y="4951512"/>
            <a:ext cx="1050288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Be present</a:t>
            </a:r>
          </a:p>
        </p:txBody>
      </p:sp>
      <p:cxnSp>
        <p:nvCxnSpPr>
          <p:cNvPr id="65" name="Shape 64"/>
          <p:cNvCxnSpPr>
            <a:endCxn id="58" idx="1"/>
          </p:cNvCxnSpPr>
          <p:nvPr/>
        </p:nvCxnSpPr>
        <p:spPr>
          <a:xfrm rot="16200000" flipH="1">
            <a:off x="2027049" y="4602351"/>
            <a:ext cx="2438400" cy="70129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hape 66"/>
          <p:cNvCxnSpPr>
            <a:endCxn id="58" idx="3"/>
          </p:cNvCxnSpPr>
          <p:nvPr/>
        </p:nvCxnSpPr>
        <p:spPr>
          <a:xfrm rot="5400000">
            <a:off x="5265549" y="4655949"/>
            <a:ext cx="2438400" cy="5941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6200000">
            <a:off x="2310011" y="4473460"/>
            <a:ext cx="990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Reflexive loop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24772" y="4187170"/>
            <a:ext cx="1614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Modes of  action</a:t>
            </a:r>
          </a:p>
        </p:txBody>
      </p:sp>
      <p:sp>
        <p:nvSpPr>
          <p:cNvPr id="70" name="Right Arrow 69"/>
          <p:cNvSpPr/>
          <p:nvPr/>
        </p:nvSpPr>
        <p:spPr>
          <a:xfrm rot="18900000">
            <a:off x="1040653" y="3505200"/>
            <a:ext cx="762000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976227" y="6211669"/>
            <a:ext cx="216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Nakho Kim 2014</a:t>
            </a:r>
          </a:p>
          <a:p>
            <a:r>
              <a:rPr lang="en-US" sz="1200" dirty="0"/>
              <a:t>(But heavily inspired by ppl like </a:t>
            </a:r>
            <a:br>
              <a:rPr lang="en-US" sz="1200" dirty="0"/>
            </a:br>
            <a:r>
              <a:rPr lang="en-US" sz="1200" dirty="0" err="1"/>
              <a:t>Przeworski</a:t>
            </a:r>
            <a:r>
              <a:rPr lang="en-US" sz="1200" dirty="0"/>
              <a:t>, </a:t>
            </a:r>
            <a:r>
              <a:rPr lang="en-US" sz="1200" dirty="0" err="1"/>
              <a:t>Hirschmann</a:t>
            </a:r>
            <a:r>
              <a:rPr lang="en-US" sz="1200" dirty="0"/>
              <a:t>,) </a:t>
            </a:r>
          </a:p>
        </p:txBody>
      </p:sp>
      <p:sp>
        <p:nvSpPr>
          <p:cNvPr id="76" name="Left Bracket 75"/>
          <p:cNvSpPr/>
          <p:nvPr/>
        </p:nvSpPr>
        <p:spPr>
          <a:xfrm flipH="1">
            <a:off x="7422396" y="2362200"/>
            <a:ext cx="76200" cy="15240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78" name="Left Bracket 77"/>
          <p:cNvSpPr/>
          <p:nvPr/>
        </p:nvSpPr>
        <p:spPr>
          <a:xfrm>
            <a:off x="1916084" y="2362200"/>
            <a:ext cx="76200" cy="15240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718302" y="3002796"/>
            <a:ext cx="914400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Legal action</a:t>
            </a:r>
          </a:p>
        </p:txBody>
      </p:sp>
    </p:spTree>
    <p:extLst>
      <p:ext uri="{BB962C8B-B14F-4D97-AF65-F5344CB8AC3E}">
        <p14:creationId xmlns:p14="http://schemas.microsoft.com/office/powerpoint/2010/main" val="3108314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83560"/>
            <a:ext cx="8153400" cy="4572000"/>
          </a:xfrm>
        </p:spPr>
        <p:txBody>
          <a:bodyPr/>
          <a:lstStyle/>
          <a:p>
            <a:r>
              <a:rPr lang="en-US" dirty="0"/>
              <a:t>...in short*:</a:t>
            </a:r>
          </a:p>
          <a:p>
            <a:pPr lvl="1"/>
            <a:r>
              <a:rPr lang="en-US" dirty="0"/>
              <a:t>Communication IS the core of political action.</a:t>
            </a:r>
          </a:p>
          <a:p>
            <a:pPr lvl="2"/>
            <a:r>
              <a:rPr lang="en-US" dirty="0"/>
              <a:t>At least, in a democracy.</a:t>
            </a:r>
          </a:p>
          <a:p>
            <a:pPr lvl="1"/>
            <a:endParaRPr lang="en-US" dirty="0"/>
          </a:p>
          <a:p>
            <a:r>
              <a:rPr lang="en-US" dirty="0"/>
              <a:t>Then, </a:t>
            </a:r>
          </a:p>
          <a:p>
            <a:pPr lvl="1"/>
            <a:r>
              <a:rPr lang="en-US" dirty="0"/>
              <a:t>What kind of functions should (or do) media tools fulfill, to strengthen civic engagement?</a:t>
            </a:r>
          </a:p>
          <a:p>
            <a:pPr lvl="1"/>
            <a:endParaRPr lang="en-US" dirty="0"/>
          </a:p>
          <a:p>
            <a:pPr marL="454914" lvl="1" indent="0">
              <a:buNone/>
            </a:pPr>
            <a:r>
              <a:rPr lang="en-US" sz="1600" dirty="0"/>
              <a:t>* No, you don’t need to memorize the full diagram. </a:t>
            </a:r>
          </a:p>
        </p:txBody>
      </p:sp>
    </p:spTree>
    <p:extLst>
      <p:ext uri="{BB962C8B-B14F-4D97-AF65-F5344CB8AC3E}">
        <p14:creationId xmlns:p14="http://schemas.microsoft.com/office/powerpoint/2010/main" val="3613765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E0903F-B759-4374-AD5E-9DEE272B1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Participation in general: rational choice</a:t>
            </a:r>
          </a:p>
          <a:p>
            <a:pPr lvl="1"/>
            <a:r>
              <a:rPr lang="en-US" dirty="0"/>
              <a:t>“Calculus of Voting” </a:t>
            </a:r>
            <a:r>
              <a:rPr lang="en-US" sz="1800" dirty="0"/>
              <a:t>(Riker &amp; </a:t>
            </a:r>
            <a:r>
              <a:rPr lang="en-US" sz="1800" dirty="0" err="1"/>
              <a:t>Ordeshook</a:t>
            </a:r>
            <a:r>
              <a:rPr lang="en-US" sz="1800" dirty="0"/>
              <a:t>, 1968)</a:t>
            </a:r>
            <a:endParaRPr lang="en-US" dirty="0"/>
          </a:p>
          <a:p>
            <a:pPr lvl="2"/>
            <a:r>
              <a:rPr lang="en-US" dirty="0"/>
              <a:t>R = PB + D – C</a:t>
            </a:r>
          </a:p>
          <a:p>
            <a:pPr lvl="3"/>
            <a:r>
              <a:rPr lang="en-US" dirty="0"/>
              <a:t>P: perceived probability of effect, B:benefit, D: feeling of duty, C: cost. </a:t>
            </a:r>
          </a:p>
          <a:p>
            <a:endParaRPr lang="en-US" dirty="0"/>
          </a:p>
          <a:p>
            <a:pPr lvl="1"/>
            <a:r>
              <a:rPr lang="en-US" dirty="0"/>
              <a:t>Translated: </a:t>
            </a:r>
            <a:r>
              <a:rPr lang="en-US" dirty="0">
                <a:solidFill>
                  <a:srgbClr val="FFFF00"/>
                </a:solidFill>
              </a:rPr>
              <a:t>Key </a:t>
            </a:r>
            <a:r>
              <a:rPr kumimoji="0" lang="en-US" sz="2600" kern="1200" dirty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conditions for engagement</a:t>
            </a:r>
            <a:endParaRPr kumimoji="0" lang="en-US" kern="1200" dirty="0">
              <a:solidFill>
                <a:srgbClr val="FFFF00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b="1" dirty="0"/>
              <a:t>I</a:t>
            </a:r>
            <a:r>
              <a:rPr kumimoji="0" lang="en-US" b="1" kern="1200" dirty="0">
                <a:solidFill>
                  <a:schemeClr val="tx1"/>
                </a:solidFill>
                <a:effectLst/>
              </a:rPr>
              <a:t>dentity</a:t>
            </a:r>
            <a:r>
              <a:rPr kumimoji="0" lang="en-US" kern="1200" dirty="0">
                <a:solidFill>
                  <a:schemeClr val="tx1"/>
                </a:solidFill>
                <a:effectLst/>
              </a:rPr>
              <a:t>: otherwise, not my business</a:t>
            </a:r>
          </a:p>
          <a:p>
            <a:pPr lvl="2"/>
            <a:r>
              <a:rPr lang="en-US" b="1" dirty="0"/>
              <a:t>E</a:t>
            </a:r>
            <a:r>
              <a:rPr kumimoji="0" lang="en-US" b="1" kern="1200" dirty="0">
                <a:solidFill>
                  <a:schemeClr val="tx1"/>
                </a:solidFill>
                <a:effectLst/>
              </a:rPr>
              <a:t>fficacy</a:t>
            </a:r>
            <a:r>
              <a:rPr kumimoji="0" lang="en-US" kern="1200" dirty="0">
                <a:solidFill>
                  <a:schemeClr val="tx1"/>
                </a:solidFill>
                <a:effectLst/>
              </a:rPr>
              <a:t>: otherwise, why bother?</a:t>
            </a:r>
          </a:p>
          <a:p>
            <a:pPr lvl="2"/>
            <a:r>
              <a:rPr lang="en-US" b="1" dirty="0"/>
              <a:t>C</a:t>
            </a:r>
            <a:r>
              <a:rPr kumimoji="0" lang="en-US" b="1" kern="1200" dirty="0">
                <a:solidFill>
                  <a:schemeClr val="tx1"/>
                </a:solidFill>
                <a:effectLst/>
              </a:rPr>
              <a:t>onvenience</a:t>
            </a:r>
            <a:r>
              <a:rPr kumimoji="0" lang="en-US" kern="1200" dirty="0">
                <a:solidFill>
                  <a:schemeClr val="tx1"/>
                </a:solidFill>
                <a:effectLst/>
              </a:rPr>
              <a:t>: otherwise, too much of a chore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7ED987-30B7-455F-B966-F100D620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12064"/>
            <a:ext cx="8458200" cy="914400"/>
          </a:xfrm>
        </p:spPr>
        <p:txBody>
          <a:bodyPr/>
          <a:lstStyle/>
          <a:p>
            <a:r>
              <a:rPr lang="en-US" dirty="0"/>
              <a:t>Media Functions for Civic Engagement</a:t>
            </a:r>
          </a:p>
        </p:txBody>
      </p:sp>
    </p:spTree>
    <p:extLst>
      <p:ext uri="{BB962C8B-B14F-4D97-AF65-F5344CB8AC3E}">
        <p14:creationId xmlns:p14="http://schemas.microsoft.com/office/powerpoint/2010/main" val="196918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1AE29-EAAC-4534-8C9E-BA9CB496E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62000"/>
            <a:ext cx="7772400" cy="45720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"The future is already here - it's just not very evenly distributed.“</a:t>
            </a:r>
          </a:p>
          <a:p>
            <a:pPr marL="68580" indent="0" algn="r">
              <a:buNone/>
            </a:pPr>
            <a:r>
              <a:rPr lang="en-US" dirty="0"/>
              <a:t>	</a:t>
            </a:r>
            <a:r>
              <a:rPr lang="en-US" sz="2400" dirty="0"/>
              <a:t>-- William Gibson* (1993)</a:t>
            </a:r>
          </a:p>
          <a:p>
            <a:pPr marL="68580" indent="0" algn="r">
              <a:buNone/>
            </a:pPr>
            <a:endParaRPr lang="en-US" sz="2400" dirty="0"/>
          </a:p>
          <a:p>
            <a:pPr marL="68580" indent="0" algn="r">
              <a:buNone/>
            </a:pPr>
            <a:endParaRPr lang="en-US" sz="2400" dirty="0"/>
          </a:p>
          <a:p>
            <a:pPr marL="68580" indent="0" algn="r">
              <a:buNone/>
            </a:pPr>
            <a:endParaRPr lang="en-US" sz="2400" dirty="0"/>
          </a:p>
          <a:p>
            <a:pPr marL="68580" indent="0" algn="r">
              <a:buNone/>
            </a:pPr>
            <a:endParaRPr lang="en-US" sz="2400" dirty="0"/>
          </a:p>
          <a:p>
            <a:pPr marL="68580" indent="0" algn="r">
              <a:buNone/>
            </a:pPr>
            <a:endParaRPr lang="en-US" sz="2400" dirty="0"/>
          </a:p>
          <a:p>
            <a:pPr marL="68580" indent="0">
              <a:buNone/>
            </a:pPr>
            <a:r>
              <a:rPr lang="en-US" sz="2000" dirty="0"/>
              <a:t>* The guy who made </a:t>
            </a:r>
            <a:r>
              <a:rPr lang="en-US" sz="2000" i="1" dirty="0"/>
              <a:t>cyberspace</a:t>
            </a:r>
            <a:r>
              <a:rPr lang="en-US" sz="2000" dirty="0"/>
              <a:t> an actual word.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72D6B5-6BBC-A300-2195-FC1C83988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72" y="3048000"/>
            <a:ext cx="228952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66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A6BB-7CD0-492F-B1B6-596E610C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6F648-C3E5-43B9-972E-53411F57E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rtl="0" eaLnBrk="1" latinLnBrk="0" hangingPunct="1"/>
            <a:r>
              <a:rPr kumimoji="0" lang="en-US" sz="2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Meanwhile, </a:t>
            </a:r>
            <a:r>
              <a:rPr kumimoji="0" lang="en-US" sz="2600" kern="1200" dirty="0">
                <a:solidFill>
                  <a:srgbClr val="FFFF00"/>
                </a:solidFill>
                <a:effectLst/>
              </a:rPr>
              <a:t>communication CAN provide</a:t>
            </a:r>
            <a:endParaRPr lang="en-US" dirty="0">
              <a:solidFill>
                <a:srgbClr val="FFFF00"/>
              </a:solidFill>
              <a:effectLst/>
            </a:endParaRPr>
          </a:p>
          <a:p>
            <a:pPr lvl="2"/>
            <a:r>
              <a:rPr kumimoji="0" lang="en-US" b="1" kern="1200" dirty="0">
                <a:solidFill>
                  <a:schemeClr val="tx1"/>
                </a:solidFill>
                <a:effectLst/>
              </a:rPr>
              <a:t>Information</a:t>
            </a:r>
            <a:r>
              <a:rPr kumimoji="0" lang="en-US" kern="1200" dirty="0">
                <a:solidFill>
                  <a:schemeClr val="tx1"/>
                </a:solidFill>
                <a:effectLst/>
              </a:rPr>
              <a:t>: classic role</a:t>
            </a:r>
            <a:endParaRPr lang="en-US" dirty="0">
              <a:effectLst/>
            </a:endParaRPr>
          </a:p>
          <a:p>
            <a:pPr lvl="2"/>
            <a:r>
              <a:rPr kumimoji="0" lang="en-US" b="1" kern="1200" dirty="0">
                <a:solidFill>
                  <a:schemeClr val="tx1"/>
                </a:solidFill>
                <a:effectLst/>
              </a:rPr>
              <a:t>Discussion</a:t>
            </a:r>
            <a:r>
              <a:rPr kumimoji="0" lang="en-US" kern="1200" dirty="0">
                <a:solidFill>
                  <a:schemeClr val="tx1"/>
                </a:solidFill>
                <a:effectLst/>
              </a:rPr>
              <a:t>: mediated multi-directional communication</a:t>
            </a:r>
            <a:endParaRPr lang="en-US" dirty="0">
              <a:effectLst/>
            </a:endParaRPr>
          </a:p>
          <a:p>
            <a:pPr lvl="2"/>
            <a:r>
              <a:rPr kumimoji="0" lang="en-US" b="1" kern="1200" dirty="0">
                <a:solidFill>
                  <a:schemeClr val="tx1"/>
                </a:solidFill>
                <a:effectLst/>
              </a:rPr>
              <a:t>Reward system</a:t>
            </a:r>
            <a:r>
              <a:rPr kumimoji="0" lang="en-US" kern="1200" dirty="0">
                <a:solidFill>
                  <a:schemeClr val="tx1"/>
                </a:solidFill>
                <a:effectLst/>
              </a:rPr>
              <a:t>: social recognition, mediation to political process, etc.</a:t>
            </a:r>
          </a:p>
        </p:txBody>
      </p:sp>
    </p:spTree>
    <p:extLst>
      <p:ext uri="{BB962C8B-B14F-4D97-AF65-F5344CB8AC3E}">
        <p14:creationId xmlns:p14="http://schemas.microsoft.com/office/powerpoint/2010/main" val="2739643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6C666-B66C-415B-80DE-30456B314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572000"/>
          </a:xfrm>
        </p:spPr>
        <p:txBody>
          <a:bodyPr/>
          <a:lstStyle/>
          <a:p>
            <a:pPr rtl="0" eaLnBrk="1" latinLnBrk="0" hangingPunct="1"/>
            <a:r>
              <a:rPr kumimoji="0" lang="en-US" sz="3000" kern="1200" dirty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Combining</a:t>
            </a:r>
            <a:r>
              <a:rPr kumimoji="0" lang="en-US" sz="3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matrix</a:t>
            </a:r>
          </a:p>
          <a:p>
            <a:pPr lvl="1"/>
            <a:r>
              <a:rPr kumimoji="0"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systematic </a:t>
            </a:r>
            <a:r>
              <a:rPr lang="en-US" dirty="0"/>
              <a:t>approach to which kinds of civic media projects to develop, to bolster specific cells in the table.</a:t>
            </a:r>
            <a:r>
              <a:rPr kumimoji="0"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kumimoji="0"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examples:</a:t>
            </a:r>
            <a:endParaRPr lang="en-US" dirty="0">
              <a:effectLst/>
            </a:endParaRP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908892-2ADD-4425-8D9F-31F5455C8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023550"/>
              </p:ext>
            </p:extLst>
          </p:nvPr>
        </p:nvGraphicFramePr>
        <p:xfrm>
          <a:off x="685801" y="3657600"/>
          <a:ext cx="8000999" cy="266700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Information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Discussion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Reward system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Identity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itchFamily="34" charset="0"/>
                          <a:cs typeface="Arial" pitchFamily="34" charset="0"/>
                        </a:rPr>
                        <a:t>news connecting micro-macro scales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itchFamily="34" charset="0"/>
                          <a:cs typeface="Arial" pitchFamily="34" charset="0"/>
                        </a:rPr>
                        <a:t>sharing common community interests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itchFamily="34" charset="0"/>
                          <a:cs typeface="Arial" pitchFamily="34" charset="0"/>
                        </a:rPr>
                        <a:t>Bragging rights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Efficacy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itchFamily="34" charset="0"/>
                          <a:cs typeface="Arial" pitchFamily="34" charset="0"/>
                        </a:rPr>
                        <a:t>“what-can-be-done”</a:t>
                      </a:r>
                    </a:p>
                    <a:p>
                      <a:pPr algn="ctr"/>
                      <a:r>
                        <a:rPr lang="en-US" sz="1700" dirty="0">
                          <a:latin typeface="Arial" pitchFamily="34" charset="0"/>
                          <a:cs typeface="Arial" pitchFamily="34" charset="0"/>
                        </a:rPr>
                        <a:t>news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itchFamily="34" charset="0"/>
                          <a:cs typeface="Arial" pitchFamily="34" charset="0"/>
                        </a:rPr>
                        <a:t>collaboration spaces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itchFamily="34" charset="0"/>
                          <a:cs typeface="Arial" pitchFamily="34" charset="0"/>
                        </a:rPr>
                        <a:t>Bragging rights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Convenience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latin typeface="Arial" pitchFamily="34" charset="0"/>
                          <a:cs typeface="Arial" pitchFamily="34" charset="0"/>
                        </a:rPr>
                        <a:t>how-to info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itchFamily="34" charset="0"/>
                          <a:cs typeface="Arial" pitchFamily="34" charset="0"/>
                        </a:rPr>
                        <a:t>advocacy, consensus tracker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itchFamily="34" charset="0"/>
                          <a:cs typeface="Arial" pitchFamily="34" charset="0"/>
                        </a:rPr>
                        <a:t>petition tools, organizer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50FB38-3BC9-4703-9EA7-D9718C5FFAEA}"/>
              </a:ext>
            </a:extLst>
          </p:cNvPr>
          <p:cNvSpPr txBox="1"/>
          <p:nvPr/>
        </p:nvSpPr>
        <p:spPr>
          <a:xfrm>
            <a:off x="7854006" y="6581001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Nakho Kim 2014</a:t>
            </a:r>
          </a:p>
        </p:txBody>
      </p:sp>
    </p:spTree>
    <p:extLst>
      <p:ext uri="{BB962C8B-B14F-4D97-AF65-F5344CB8AC3E}">
        <p14:creationId xmlns:p14="http://schemas.microsoft.com/office/powerpoint/2010/main" val="3183370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3560"/>
            <a:ext cx="7772400" cy="4572000"/>
          </a:xfrm>
        </p:spPr>
        <p:txBody>
          <a:bodyPr/>
          <a:lstStyle/>
          <a:p>
            <a:r>
              <a:rPr lang="en-US" dirty="0"/>
              <a:t>Then, what about actions for radical change?</a:t>
            </a:r>
          </a:p>
          <a:p>
            <a:pPr lvl="1"/>
            <a:r>
              <a:rPr lang="en-US" dirty="0"/>
              <a:t>Do social media tools make big changes in civic issues </a:t>
            </a:r>
            <a:r>
              <a:rPr lang="en-US" i="1" dirty="0"/>
              <a:t>easier</a:t>
            </a:r>
            <a:r>
              <a:rPr lang="en-US" dirty="0"/>
              <a:t>? </a:t>
            </a:r>
          </a:p>
          <a:p>
            <a:pPr marL="68580" indent="0">
              <a:buNone/>
            </a:pPr>
            <a:endParaRPr lang="en-US" dirty="0"/>
          </a:p>
          <a:p>
            <a:pPr lvl="1"/>
            <a:r>
              <a:rPr lang="en-US" dirty="0"/>
              <a:t>A keynote on the Gezi park protests in Turkey  (Watch the full talk later on your own: )</a:t>
            </a:r>
          </a:p>
          <a:p>
            <a:pPr lvl="2"/>
            <a:r>
              <a:rPr lang="en-US" sz="1400" dirty="0">
                <a:hlinkClick r:id="rId2"/>
              </a:rPr>
              <a:t>https://www.ted.com/talks/zeynep_tufekci_how_the_internet_has_made_social_change_easy_to_organize_hard_to_win?language=en</a:t>
            </a:r>
            <a:r>
              <a:rPr lang="en-US" sz="14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06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5791200"/>
            <a:ext cx="28194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Non-violence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(to prevail)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9624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Network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(for self-organization)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4876800"/>
            <a:ext cx="28194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Opportunity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(for action)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0480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Mobilization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(based on efficacy)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21336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 Motivation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(i.e. discontent)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9906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5-element model of radical political change</a:t>
            </a:r>
            <a:r>
              <a:rPr lang="en-US" dirty="0"/>
              <a:t>: </a:t>
            </a:r>
          </a:p>
          <a:p>
            <a:r>
              <a:rPr lang="en-US" dirty="0"/>
              <a:t>- Key elements from social movement  research (motivation, mobilization, network) </a:t>
            </a:r>
          </a:p>
          <a:p>
            <a:r>
              <a:rPr lang="en-US" dirty="0"/>
              <a:t>- Real-life primer (opportunity) and classic philosophies on revolutions (non-violence)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2800" y="2057400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 Regime needs to be unpopular to general public.  </a:t>
            </a:r>
          </a:p>
          <a:p>
            <a:pPr>
              <a:buFontTx/>
              <a:buChar char="-"/>
            </a:pPr>
            <a:r>
              <a:rPr lang="en-US" sz="1600" dirty="0"/>
              <a:t>If insufficient: spiral of silence arises.</a:t>
            </a:r>
          </a:p>
          <a:p>
            <a:r>
              <a:rPr lang="en-US" sz="1600" dirty="0"/>
              <a:t>  E.g. highly divided but normally functioning societies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2800" y="2950518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Regime's power must appear weakened. </a:t>
            </a:r>
          </a:p>
          <a:p>
            <a:pPr>
              <a:buFontTx/>
              <a:buChar char="-"/>
            </a:pPr>
            <a:r>
              <a:rPr lang="en-US" sz="1600" dirty="0"/>
              <a:t>If insufficient: collective action problem arises.</a:t>
            </a:r>
          </a:p>
          <a:p>
            <a:r>
              <a:rPr lang="en-US" sz="1600" dirty="0"/>
              <a:t>  E.g. North Korea under heavy </a:t>
            </a:r>
            <a:r>
              <a:rPr lang="en-US" sz="1600" dirty="0" err="1"/>
              <a:t>gov</a:t>
            </a:r>
            <a:r>
              <a:rPr lang="en-US" sz="1600" dirty="0"/>
              <a:t> surveillance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52800" y="4767531"/>
            <a:ext cx="5791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Tipping point case and escalations are required.</a:t>
            </a:r>
          </a:p>
          <a:p>
            <a:pPr>
              <a:buFontTx/>
              <a:buChar char="-"/>
            </a:pPr>
            <a:r>
              <a:rPr lang="en-US" sz="1600" dirty="0"/>
              <a:t>If missing: action doesn’t erupt.</a:t>
            </a:r>
          </a:p>
          <a:p>
            <a:r>
              <a:rPr lang="en-US" sz="1600" dirty="0"/>
              <a:t>  E.g. Authoritarian governments at stable times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52800" y="3843636"/>
            <a:ext cx="5715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People need to organize themselves in the process.</a:t>
            </a:r>
          </a:p>
          <a:p>
            <a:pPr>
              <a:buFontTx/>
              <a:buChar char="-"/>
            </a:pPr>
            <a:r>
              <a:rPr lang="en-US" sz="1600" dirty="0"/>
              <a:t>If insufficient: momentum doesn’t last.</a:t>
            </a:r>
          </a:p>
          <a:p>
            <a:r>
              <a:rPr lang="en-US" sz="1600" dirty="0"/>
              <a:t>  E.g. London riots of 2012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52800" y="5691426"/>
            <a:ext cx="5715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Regime must be rendered incapable of using brute force.</a:t>
            </a:r>
          </a:p>
          <a:p>
            <a:pPr>
              <a:buFontTx/>
              <a:buChar char="-"/>
            </a:pPr>
            <a:r>
              <a:rPr lang="en-US" sz="1600" dirty="0"/>
              <a:t>If missing: violent suppression.</a:t>
            </a:r>
          </a:p>
          <a:p>
            <a:r>
              <a:rPr lang="en-US" sz="1600" dirty="0"/>
              <a:t>  E.g. the civil war in Syria as part of the ”Arab Spring”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54006" y="6581001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Nakho Kim 2014</a:t>
            </a:r>
          </a:p>
        </p:txBody>
      </p:sp>
    </p:spTree>
    <p:extLst>
      <p:ext uri="{BB962C8B-B14F-4D97-AF65-F5344CB8AC3E}">
        <p14:creationId xmlns:p14="http://schemas.microsoft.com/office/powerpoint/2010/main" val="2069132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229600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/>
              <a:t>Social Media: pros and cons by each element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6600" y="1600200"/>
            <a:ext cx="5867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/>
              <a:t>-Good for: sharing info &amp; emotions. Alternative source. </a:t>
            </a:r>
          </a:p>
          <a:p>
            <a:pPr>
              <a:buFontTx/>
              <a:buChar char="-"/>
            </a:pPr>
            <a:r>
              <a:rPr lang="en-US" sz="1600" dirty="0"/>
              <a:t>Downside: can provide false catharsis. </a:t>
            </a:r>
          </a:p>
          <a:p>
            <a:pPr>
              <a:buFontTx/>
              <a:buChar char="-"/>
            </a:pPr>
            <a:r>
              <a:rPr lang="en-US" sz="1600" dirty="0"/>
              <a:t>Regime's counter-use: propaganda.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-Good for: sharing info &amp; resolution. </a:t>
            </a:r>
          </a:p>
          <a:p>
            <a:pPr>
              <a:buNone/>
            </a:pPr>
            <a:r>
              <a:rPr lang="en-US" sz="1600" dirty="0"/>
              <a:t>-Downside: can also spread helplessness. </a:t>
            </a:r>
          </a:p>
          <a:p>
            <a:pPr>
              <a:buNone/>
            </a:pPr>
            <a:r>
              <a:rPr lang="en-US" sz="1600" dirty="0"/>
              <a:t>-Counter-use: propaganda.</a:t>
            </a:r>
          </a:p>
          <a:p>
            <a:pPr>
              <a:buNone/>
            </a:pPr>
            <a:endParaRPr lang="en-US" sz="1600" dirty="0"/>
          </a:p>
          <a:p>
            <a:r>
              <a:rPr lang="en-US" sz="1600" dirty="0"/>
              <a:t>-</a:t>
            </a:r>
            <a:r>
              <a:rPr lang="en-US" sz="1600" b="1" dirty="0"/>
              <a:t>Good for</a:t>
            </a:r>
            <a:r>
              <a:rPr lang="en-US" sz="1600" dirty="0"/>
              <a:t>: sharing info, coordinate meetings, collective decisions… </a:t>
            </a:r>
          </a:p>
          <a:p>
            <a:r>
              <a:rPr lang="en-US" sz="1600" dirty="0"/>
              <a:t>-Downside: scaling problem </a:t>
            </a:r>
          </a:p>
          <a:p>
            <a:r>
              <a:rPr lang="en-US" sz="1600" dirty="0"/>
              <a:t>-Counter-use: can be utilized to hunt down participants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-Good for: spreading the word. Contributing to escalation. </a:t>
            </a:r>
          </a:p>
          <a:p>
            <a:pPr>
              <a:buNone/>
            </a:pPr>
            <a:r>
              <a:rPr lang="en-US" sz="1600" dirty="0"/>
              <a:t>-Downside: misinformation. </a:t>
            </a:r>
          </a:p>
          <a:p>
            <a:pPr>
              <a:buNone/>
            </a:pPr>
            <a:r>
              <a:rPr lang="en-US" sz="1600" dirty="0"/>
              <a:t>-Counter-use: intentional production of misinformation.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-Good for: Social media cannot do much about this.</a:t>
            </a:r>
          </a:p>
          <a:p>
            <a:pPr>
              <a:buFontTx/>
              <a:buChar char="-"/>
            </a:pPr>
            <a:r>
              <a:rPr lang="en-US" sz="1600" dirty="0"/>
              <a:t>Downside: underestimating risks.</a:t>
            </a:r>
          </a:p>
          <a:p>
            <a:pPr>
              <a:buFontTx/>
              <a:buChar char="-"/>
            </a:pPr>
            <a:r>
              <a:rPr lang="en-US" sz="1600" dirty="0"/>
              <a:t>Counter-use: making threats of violent suppression.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595936"/>
            <a:ext cx="28194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Non-violence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650456"/>
            <a:ext cx="2819400" cy="6858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Network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4623196"/>
            <a:ext cx="28194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Opportunity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677716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Mobilization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1704976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 Motivation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0997" y="3581400"/>
            <a:ext cx="910827" cy="2616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MOST useful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376" y="5539118"/>
            <a:ext cx="907621" cy="2616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LEAST useful</a:t>
            </a:r>
          </a:p>
        </p:txBody>
      </p:sp>
    </p:spTree>
    <p:extLst>
      <p:ext uri="{BB962C8B-B14F-4D97-AF65-F5344CB8AC3E}">
        <p14:creationId xmlns:p14="http://schemas.microsoft.com/office/powerpoint/2010/main" val="663195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59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Social media does NOT</a:t>
            </a:r>
          </a:p>
          <a:p>
            <a:pPr>
              <a:buNone/>
            </a:pPr>
            <a:r>
              <a:rPr lang="en-US" sz="2400" dirty="0"/>
              <a:t> …cause, or even necessarily help radical political change.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Social media does </a:t>
            </a:r>
          </a:p>
          <a:p>
            <a:pPr>
              <a:buNone/>
            </a:pPr>
            <a:r>
              <a:rPr lang="en-US" sz="2400" dirty="0"/>
              <a:t> …bring about changes in the existing communication</a:t>
            </a:r>
          </a:p>
          <a:p>
            <a:pPr>
              <a:buNone/>
            </a:pPr>
            <a:r>
              <a:rPr lang="en-US" sz="2400" dirty="0"/>
              <a:t>	- changes news flows</a:t>
            </a:r>
          </a:p>
          <a:p>
            <a:pPr>
              <a:buNone/>
            </a:pPr>
            <a:r>
              <a:rPr lang="en-US" sz="2400" dirty="0"/>
              <a:t>	- provides better tools to connect among people, organizations, etc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Downsides and counter-uses should be carefully controlled and countered.</a:t>
            </a: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7D7D69-46DF-1DB0-272D-3D197287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99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sides of Convenience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Easier participation vs shallower involvement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“Slacktivism”</a:t>
            </a:r>
          </a:p>
          <a:p>
            <a:pPr lvl="2"/>
            <a:r>
              <a:rPr lang="en-US" dirty="0"/>
              <a:t>Minimal cost and good-enough satisfaction to the participant</a:t>
            </a:r>
          </a:p>
          <a:p>
            <a:pPr lvl="2"/>
            <a:r>
              <a:rPr lang="en-US" dirty="0"/>
              <a:t>But not effective in doing actual labor- and time intensive complex works towards change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59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/>
              <a:t>Also, a wider reach does not equal actual solutions</a:t>
            </a:r>
          </a:p>
          <a:p>
            <a:pPr lvl="1"/>
            <a:r>
              <a:rPr lang="en-US" dirty="0"/>
              <a:t>…b/c actual situations tend to be more complex</a:t>
            </a:r>
          </a:p>
          <a:p>
            <a:pPr lvl="2"/>
            <a:r>
              <a:rPr lang="en-US" dirty="0"/>
              <a:t>Requiring prolonged, in-depth approach </a:t>
            </a:r>
          </a:p>
          <a:p>
            <a:pPr lvl="2"/>
            <a:r>
              <a:rPr lang="en-US" dirty="0"/>
              <a:t>Example: KONY 2012</a:t>
            </a:r>
          </a:p>
          <a:p>
            <a:pPr lvl="3"/>
            <a:r>
              <a:rPr lang="en-US" sz="1800" dirty="0">
                <a:hlinkClick r:id="rId2"/>
              </a:rPr>
              <a:t>https://www.youtube.com/watch?v=Y4MnpzG5Sqc</a:t>
            </a:r>
            <a:endParaRPr lang="en-US" sz="1800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49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as Augmentation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new media tools to </a:t>
            </a:r>
            <a:r>
              <a:rPr lang="en-US" b="1" dirty="0"/>
              <a:t>strengthen</a:t>
            </a:r>
            <a:r>
              <a:rPr lang="en-US" dirty="0"/>
              <a:t> existing social action methods	</a:t>
            </a:r>
          </a:p>
          <a:p>
            <a:endParaRPr lang="en-US" dirty="0"/>
          </a:p>
          <a:p>
            <a:r>
              <a:rPr lang="en-US" dirty="0"/>
              <a:t>Case in point: Wisconsin Labor Protest 2011 </a:t>
            </a:r>
          </a:p>
          <a:p>
            <a:pPr lvl="1"/>
            <a:r>
              <a:rPr lang="en-US" dirty="0"/>
              <a:t>Context: state </a:t>
            </a:r>
            <a:r>
              <a:rPr lang="en-US" dirty="0" err="1"/>
              <a:t>gov</a:t>
            </a:r>
            <a:r>
              <a:rPr lang="en-US" dirty="0"/>
              <a:t> removed collective bargaining rights of public unions</a:t>
            </a:r>
          </a:p>
          <a:p>
            <a:pPr lvl="1"/>
            <a:r>
              <a:rPr lang="en-US" dirty="0"/>
              <a:t>Forms of opposition: </a:t>
            </a:r>
          </a:p>
          <a:p>
            <a:pPr lvl="2"/>
            <a:r>
              <a:rPr lang="en-US" dirty="0"/>
              <a:t>Massive protest, led by teachers, police, firefighters, </a:t>
            </a:r>
            <a:r>
              <a:rPr lang="en-US" dirty="0" err="1"/>
              <a:t>etc</a:t>
            </a:r>
            <a:endParaRPr lang="en-US" dirty="0"/>
          </a:p>
          <a:p>
            <a:pPr lvl="2"/>
            <a:r>
              <a:rPr lang="en-US" dirty="0"/>
              <a:t>Legislative challenge in the state assembly</a:t>
            </a:r>
          </a:p>
          <a:p>
            <a:pPr lvl="2"/>
            <a:r>
              <a:rPr lang="en-US" dirty="0"/>
              <a:t>Gubernatorial recall effort </a:t>
            </a:r>
          </a:p>
          <a:p>
            <a:pPr lvl="1"/>
            <a:r>
              <a:rPr lang="en-US" dirty="0"/>
              <a:t>Media tools mainly used for </a:t>
            </a:r>
            <a:r>
              <a:rPr lang="en-US" dirty="0">
                <a:solidFill>
                  <a:srgbClr val="FFFF00"/>
                </a:solidFill>
              </a:rPr>
              <a:t>supporting those efforts</a:t>
            </a:r>
          </a:p>
        </p:txBody>
      </p:sp>
    </p:spTree>
    <p:extLst>
      <p:ext uri="{BB962C8B-B14F-4D97-AF65-F5344CB8AC3E}">
        <p14:creationId xmlns:p14="http://schemas.microsoft.com/office/powerpoint/2010/main" val="589631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ailyreporter.com/files/2011/03/crwod.jpg">
            <a:extLst>
              <a:ext uri="{FF2B5EF4-FFF2-40B4-BE49-F238E27FC236}">
                <a16:creationId xmlns:a16="http://schemas.microsoft.com/office/drawing/2014/main" id="{AE805117-CBD2-4407-B85F-DF2507B8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004457"/>
            <a:ext cx="604837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pitol Protests redux (copy)">
            <a:extLst>
              <a:ext uri="{FF2B5EF4-FFF2-40B4-BE49-F238E27FC236}">
                <a16:creationId xmlns:a16="http://schemas.microsoft.com/office/drawing/2014/main" id="{8E87599C-94E0-4D28-99E4-3F1F69B17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7400" cy="375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05355A-702F-4EA8-9196-7981BE5C3940}"/>
              </a:ext>
            </a:extLst>
          </p:cNvPr>
          <p:cNvSpPr txBox="1"/>
          <p:nvPr/>
        </p:nvSpPr>
        <p:spPr>
          <a:xfrm>
            <a:off x="0" y="373380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© </a:t>
            </a:r>
            <a:r>
              <a:rPr lang="en-US" sz="1400" dirty="0" err="1"/>
              <a:t>WiStJournal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72184-2EA5-43A3-9ABB-C76D67A3B13A}"/>
              </a:ext>
            </a:extLst>
          </p:cNvPr>
          <p:cNvSpPr txBox="1"/>
          <p:nvPr/>
        </p:nvSpPr>
        <p:spPr>
          <a:xfrm>
            <a:off x="6172200" y="304800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sheer logistics</a:t>
            </a:r>
          </a:p>
        </p:txBody>
      </p:sp>
    </p:spTree>
    <p:extLst>
      <p:ext uri="{BB962C8B-B14F-4D97-AF65-F5344CB8AC3E}">
        <p14:creationId xmlns:p14="http://schemas.microsoft.com/office/powerpoint/2010/main" val="28934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2C7D-51AD-4D19-4B52-15CDCA42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03F76-1D1A-5F4A-EA5C-D7D0EA8EB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New</a:t>
            </a:r>
            <a:r>
              <a:rPr lang="en-US" dirty="0"/>
              <a:t> media </a:t>
            </a:r>
            <a:r>
              <a:rPr lang="en-US" i="1" dirty="0"/>
              <a:t>changes</a:t>
            </a:r>
            <a:r>
              <a:rPr lang="en-US" dirty="0"/>
              <a:t> how we live our lives, interact with one another.</a:t>
            </a:r>
          </a:p>
          <a:p>
            <a:r>
              <a:rPr lang="en-US" dirty="0"/>
              <a:t>But not uniformly.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13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“New” media tools</a:t>
            </a:r>
          </a:p>
          <a:p>
            <a:pPr lvl="1"/>
            <a:r>
              <a:rPr lang="en-US" dirty="0"/>
              <a:t>Managing sit-ins through Twitter, FB,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Mobilizing with mailing lists, online videos,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Archiving the whole process</a:t>
            </a:r>
          </a:p>
          <a:p>
            <a:pPr lvl="1"/>
            <a:r>
              <a:rPr lang="en-US" dirty="0"/>
              <a:t>Pizza</a:t>
            </a:r>
          </a:p>
          <a:p>
            <a:pPr lvl="1"/>
            <a:endParaRPr lang="en-US" dirty="0"/>
          </a:p>
          <a:p>
            <a:r>
              <a:rPr lang="en-US" dirty="0"/>
              <a:t>“Old” methods</a:t>
            </a:r>
          </a:p>
          <a:p>
            <a:pPr lvl="1"/>
            <a:r>
              <a:rPr lang="en-US" dirty="0"/>
              <a:t>Massive street march</a:t>
            </a:r>
          </a:p>
          <a:p>
            <a:pPr lvl="1"/>
            <a:r>
              <a:rPr lang="en-US" dirty="0"/>
              <a:t>Networking local retailers</a:t>
            </a:r>
          </a:p>
          <a:p>
            <a:pPr lvl="1"/>
            <a:r>
              <a:rPr lang="en-US" dirty="0" err="1"/>
              <a:t>Gub</a:t>
            </a:r>
            <a:r>
              <a:rPr lang="en-US" dirty="0"/>
              <a:t> recall campaign, door-to-door</a:t>
            </a:r>
          </a:p>
          <a:p>
            <a:pPr lvl="1"/>
            <a:r>
              <a:rPr lang="en-US" dirty="0"/>
              <a:t>Phone call to legislation  </a:t>
            </a:r>
          </a:p>
          <a:p>
            <a:pPr lvl="1"/>
            <a:r>
              <a:rPr lang="en-US" dirty="0"/>
              <a:t>Labor strike</a:t>
            </a:r>
          </a:p>
          <a:p>
            <a:pPr lvl="1"/>
            <a:endParaRPr lang="en-US" dirty="0"/>
          </a:p>
          <a:p>
            <a:r>
              <a:rPr lang="en-US" dirty="0"/>
              <a:t>…Even so, mixed results</a:t>
            </a:r>
          </a:p>
        </p:txBody>
      </p:sp>
    </p:spTree>
    <p:extLst>
      <p:ext uri="{BB962C8B-B14F-4D97-AF65-F5344CB8AC3E}">
        <p14:creationId xmlns:p14="http://schemas.microsoft.com/office/powerpoint/2010/main" val="3119609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93621-3768-973B-600F-27B678870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28600"/>
            <a:ext cx="7848600" cy="5486400"/>
          </a:xfrm>
        </p:spPr>
        <p:txBody>
          <a:bodyPr>
            <a:normAutofit/>
          </a:bodyPr>
          <a:lstStyle/>
          <a:p>
            <a:r>
              <a:rPr lang="en-US" dirty="0"/>
              <a:t>More recent: 2017 Women’s March</a:t>
            </a:r>
          </a:p>
          <a:p>
            <a:pPr lvl="1"/>
            <a:r>
              <a:rPr lang="en-US" dirty="0"/>
              <a:t>In protest to the anti-women’s rights policy positions and rhetoric of the newly elected president Trump.</a:t>
            </a:r>
          </a:p>
          <a:p>
            <a:pPr lvl="1"/>
            <a:r>
              <a:rPr lang="en-US" dirty="0"/>
              <a:t>Rapid large-scale organizing</a:t>
            </a:r>
          </a:p>
          <a:p>
            <a:pPr lvl="2"/>
            <a:r>
              <a:rPr lang="en-US" dirty="0"/>
              <a:t>Elected: Nov 9. 2016. Inauguration: Jan 20, 2017.</a:t>
            </a:r>
          </a:p>
          <a:p>
            <a:pPr lvl="2"/>
            <a:r>
              <a:rPr lang="en-US" dirty="0"/>
              <a:t>Worldwide protests: Jan 21, 2017. </a:t>
            </a:r>
          </a:p>
          <a:p>
            <a:pPr lvl="3"/>
            <a:r>
              <a:rPr lang="en-US" dirty="0"/>
              <a:t>470k in DC alone; 5.24 mil in the US; 7 mil globally.</a:t>
            </a:r>
          </a:p>
          <a:p>
            <a:pPr lvl="2"/>
            <a:r>
              <a:rPr lang="en-US" dirty="0"/>
              <a:t>Mobilizing diverse existing </a:t>
            </a:r>
            <a:br>
              <a:rPr lang="en-US" dirty="0"/>
            </a:br>
            <a:r>
              <a:rPr lang="en-US" dirty="0"/>
              <a:t>organizations, as well as </a:t>
            </a:r>
            <a:br>
              <a:rPr lang="en-US" dirty="0"/>
            </a:br>
            <a:r>
              <a:rPr lang="en-US" dirty="0"/>
              <a:t>intensive grassroot </a:t>
            </a:r>
            <a:br>
              <a:rPr lang="en-US" dirty="0"/>
            </a:br>
            <a:r>
              <a:rPr lang="en-US" dirty="0"/>
              <a:t>campaigning going viral.</a:t>
            </a:r>
          </a:p>
          <a:p>
            <a:pPr lvl="1"/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3FA1B72-6CC8-B3CD-B343-597AC0FA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046" y="4038600"/>
            <a:ext cx="3757954" cy="28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76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305800" cy="914400"/>
          </a:xfrm>
        </p:spPr>
        <p:txBody>
          <a:bodyPr/>
          <a:lstStyle/>
          <a:p>
            <a:r>
              <a:rPr lang="en-US" sz="3600" dirty="0"/>
              <a:t>New(</a:t>
            </a:r>
            <a:r>
              <a:rPr lang="en-US" sz="3600" dirty="0" err="1"/>
              <a:t>ish</a:t>
            </a:r>
            <a:r>
              <a:rPr lang="en-US" sz="3600" dirty="0"/>
              <a:t>) Issues from Use of New Media:</a:t>
            </a:r>
            <a:br>
              <a:rPr lang="en-US" sz="3600" dirty="0"/>
            </a:br>
            <a:r>
              <a:rPr lang="en-US" sz="3600" dirty="0"/>
              <a:t>Information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Due to the technological affordances </a:t>
            </a:r>
          </a:p>
          <a:p>
            <a:pPr lvl="1"/>
            <a:r>
              <a:rPr lang="en-US" dirty="0"/>
              <a:t>Scale and sophistication of connection and duplication</a:t>
            </a:r>
          </a:p>
          <a:p>
            <a:pPr lvl="1"/>
            <a:endParaRPr lang="en-US" dirty="0"/>
          </a:p>
          <a:p>
            <a:r>
              <a:rPr lang="en-US" dirty="0"/>
              <a:t>Privacy</a:t>
            </a:r>
          </a:p>
          <a:p>
            <a:pPr lvl="1"/>
            <a:r>
              <a:rPr lang="en-US" dirty="0"/>
              <a:t>Social Networking: nudging us to invade our own privacy (refer: Preston article)</a:t>
            </a:r>
          </a:p>
          <a:p>
            <a:pPr lvl="1"/>
            <a:r>
              <a:rPr lang="en-US" dirty="0"/>
              <a:t>Business goals vs privacy rights</a:t>
            </a:r>
          </a:p>
          <a:p>
            <a:pPr lvl="2"/>
            <a:r>
              <a:rPr lang="en-US" dirty="0"/>
              <a:t>Free service! (e.g. Google, FB,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More data = more chances of profit</a:t>
            </a:r>
          </a:p>
          <a:p>
            <a:pPr lvl="1"/>
            <a:r>
              <a:rPr lang="en-US" dirty="0"/>
              <a:t>The right to speak anonymously</a:t>
            </a:r>
          </a:p>
          <a:p>
            <a:pPr lvl="1"/>
            <a:r>
              <a:rPr lang="en-US" dirty="0"/>
              <a:t>The right to be forgotten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37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>
            <a:normAutofit/>
          </a:bodyPr>
          <a:lstStyle/>
          <a:p>
            <a:r>
              <a:rPr lang="en-US" dirty="0"/>
              <a:t>Surveillance</a:t>
            </a:r>
          </a:p>
          <a:p>
            <a:pPr lvl="1"/>
            <a:r>
              <a:rPr lang="en-US" dirty="0"/>
              <a:t>NSA scandal</a:t>
            </a:r>
          </a:p>
          <a:p>
            <a:pPr lvl="1"/>
            <a:r>
              <a:rPr lang="en-US" dirty="0"/>
              <a:t>The right not to be spied on (“chilling effect”)</a:t>
            </a:r>
          </a:p>
          <a:p>
            <a:pPr lvl="1"/>
            <a:endParaRPr lang="en-US" dirty="0"/>
          </a:p>
          <a:p>
            <a:r>
              <a:rPr lang="en-US" dirty="0"/>
              <a:t>Copyright</a:t>
            </a:r>
          </a:p>
          <a:p>
            <a:pPr lvl="1"/>
            <a:r>
              <a:rPr lang="en-US" dirty="0"/>
              <a:t>The right to stand on the shoulders of giants</a:t>
            </a:r>
          </a:p>
          <a:p>
            <a:pPr lvl="1"/>
            <a:r>
              <a:rPr lang="en-US" dirty="0"/>
              <a:t>The right to let my work to be shared </a:t>
            </a:r>
          </a:p>
          <a:p>
            <a:pPr lvl="2"/>
            <a:r>
              <a:rPr lang="en-US" dirty="0"/>
              <a:t>Creative Commons</a:t>
            </a:r>
          </a:p>
        </p:txBody>
      </p:sp>
    </p:spTree>
    <p:extLst>
      <p:ext uri="{BB962C8B-B14F-4D97-AF65-F5344CB8AC3E}">
        <p14:creationId xmlns:p14="http://schemas.microsoft.com/office/powerpoint/2010/main" val="1298078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New(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ish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) Issues: Civility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60"/>
            <a:ext cx="8534400" cy="45720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kumimoji="0" lang="en-US" sz="3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Interpersonal problems, vastly amplified </a:t>
            </a:r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dirty="0"/>
              <a:t>Proportionality problem, intended or not</a:t>
            </a:r>
          </a:p>
          <a:p>
            <a:pPr rtl="0" eaLnBrk="1" latinLnBrk="0" hangingPunct="1"/>
            <a:endParaRPr kumimoji="0" lang="en-US" sz="3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kumimoji="0" lang="en-US" sz="3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“Revenge porn”</a:t>
            </a:r>
          </a:p>
          <a:p>
            <a:r>
              <a:rPr lang="en-US" dirty="0"/>
              <a:t>Hate speech</a:t>
            </a:r>
            <a:endParaRPr lang="en-US" dirty="0">
              <a:effectLst/>
            </a:endParaRPr>
          </a:p>
          <a:p>
            <a:pPr rtl="0" eaLnBrk="1" latinLnBrk="0" hangingPunct="1"/>
            <a:r>
              <a:rPr kumimoji="0" lang="en-US" sz="3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(Cyber)bullying</a:t>
            </a:r>
          </a:p>
          <a:p>
            <a:pPr lvl="1"/>
            <a:r>
              <a:rPr lang="en-US" dirty="0"/>
              <a:t>Public shaming in massive scale: the Justine Sacco case</a:t>
            </a:r>
            <a:br>
              <a:rPr lang="en-US" dirty="0"/>
            </a:br>
            <a:r>
              <a:rPr lang="en-US" sz="1300" dirty="0">
                <a:hlinkClick r:id="rId2"/>
              </a:rPr>
              <a:t>http://www.nytimes.com/2015/02/15/magazine/how-one-stupid-tweet-ruined-justine-saccos-life.html</a:t>
            </a:r>
            <a:r>
              <a:rPr lang="en-US" sz="1300" dirty="0"/>
              <a:t> 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effectLst/>
              </a:rPr>
              <a:t>Co</a:t>
            </a:r>
            <a:r>
              <a:rPr lang="en-US" dirty="0"/>
              <a:t>mbined with gender politics: “Gamergate”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8541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001000" cy="4572000"/>
          </a:xfrm>
        </p:spPr>
        <p:txBody>
          <a:bodyPr/>
          <a:lstStyle/>
          <a:p>
            <a:r>
              <a:rPr lang="en-US" dirty="0"/>
              <a:t>Loss of community?</a:t>
            </a:r>
          </a:p>
          <a:p>
            <a:pPr lvl="1"/>
            <a:r>
              <a:rPr lang="en-US" dirty="0"/>
              <a:t>A long-lamented trend: “Bowling Alone” (Putnam)</a:t>
            </a:r>
          </a:p>
          <a:p>
            <a:pPr lvl="1"/>
            <a:r>
              <a:rPr lang="en-US" dirty="0"/>
              <a:t>Personalization, new ways of networking</a:t>
            </a:r>
          </a:p>
          <a:p>
            <a:pPr lvl="2"/>
            <a:r>
              <a:rPr lang="en-US" dirty="0"/>
              <a:t>Less alignment between physical community and community of interest</a:t>
            </a:r>
          </a:p>
          <a:p>
            <a:pPr lvl="1"/>
            <a:r>
              <a:rPr lang="en-US" dirty="0"/>
              <a:t>But then again, on and offline also augment each other (“Networked”, Wellman &amp; </a:t>
            </a:r>
            <a:r>
              <a:rPr lang="en-US" dirty="0" err="1"/>
              <a:t>Rainie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kern="1200" spc="-10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HY중고딕"/>
                <a:cs typeface="+mj-cs"/>
              </a:rPr>
              <a:t>New(</a:t>
            </a:r>
            <a:r>
              <a:rPr lang="en-US" sz="4000" kern="1200" spc="-100" baseline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HY중고딕"/>
                <a:cs typeface="+mj-cs"/>
              </a:rPr>
              <a:t>ish</a:t>
            </a:r>
            <a:r>
              <a:rPr lang="en-US" sz="4000" kern="1200" spc="-10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HY중고딕"/>
                <a:cs typeface="+mj-cs"/>
              </a:rPr>
              <a:t>)</a:t>
            </a:r>
            <a:r>
              <a:rPr lang="en-US" sz="4000" kern="1200" spc="-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HY중고딕"/>
                <a:cs typeface="+mj-cs"/>
              </a:rPr>
              <a:t> </a:t>
            </a:r>
            <a:r>
              <a:rPr lang="en-US" sz="4000" kern="1200" spc="-10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HY중고딕"/>
                <a:cs typeface="+mj-cs"/>
              </a:rPr>
              <a:t>Issues: Social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46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EA1C7-D0EF-4141-BA79-EB811538B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“Bill of Rights”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68FD4-A2B1-4CF0-95C6-A072DF4C1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attempt: </a:t>
            </a:r>
            <a:r>
              <a:rPr lang="en-US" sz="1800" dirty="0">
                <a:hlinkClick r:id="rId2"/>
              </a:rPr>
              <a:t>https://www.nytimes.com/2018/10/04/opinion/ro-khanna-internet-bill-of-rights.html</a:t>
            </a:r>
            <a:r>
              <a:rPr lang="en-US" sz="1800" dirty="0"/>
              <a:t> </a:t>
            </a:r>
          </a:p>
          <a:p>
            <a:pPr lvl="1"/>
            <a:r>
              <a:rPr lang="en-US" dirty="0"/>
              <a:t>10 rights</a:t>
            </a:r>
            <a:r>
              <a:rPr lang="en-US" baseline="0" dirty="0"/>
              <a:t> for data control, access and data use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65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8CC8-BA92-D41A-BA2F-DD8DB9BE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E9BBA-4C2B-C76A-E503-422CBC44C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05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2944-43CE-940D-5CB9-079EA57C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into Phase II: </a:t>
            </a:r>
            <a:br>
              <a:rPr lang="en-US" dirty="0"/>
            </a:br>
            <a:r>
              <a:rPr lang="en-US" dirty="0"/>
              <a:t>ISSUES AND 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1EF85-D9F0-8E91-4920-B298F3678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33600"/>
            <a:ext cx="77724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Goal: </a:t>
            </a:r>
          </a:p>
          <a:p>
            <a:pPr lvl="1"/>
            <a:r>
              <a:rPr lang="en-US" dirty="0"/>
              <a:t>To put all those fundamental mechanisms and theoretical ideas into practical use.</a:t>
            </a:r>
          </a:p>
          <a:p>
            <a:r>
              <a:rPr lang="en-US" dirty="0"/>
              <a:t>Issues: </a:t>
            </a:r>
          </a:p>
          <a:p>
            <a:pPr lvl="1"/>
            <a:r>
              <a:rPr lang="en-US" dirty="0"/>
              <a:t>Because there are so many issues that can be resolved (or at least attempted to be) only through collective consensus and building a robust system around it. </a:t>
            </a:r>
          </a:p>
          <a:p>
            <a:r>
              <a:rPr lang="en-US" dirty="0"/>
              <a:t>Stakes: </a:t>
            </a:r>
          </a:p>
          <a:p>
            <a:pPr lvl="1"/>
            <a:r>
              <a:rPr lang="en-US" dirty="0"/>
              <a:t>Because in a non-Borg society, an issue has different impacts on different demographics.</a:t>
            </a:r>
          </a:p>
          <a:p>
            <a:pPr lvl="2"/>
            <a:r>
              <a:rPr lang="en-US" dirty="0"/>
              <a:t>IOW, how can we build an empathy-coalition that WILL lead to a consensus? </a:t>
            </a:r>
          </a:p>
        </p:txBody>
      </p:sp>
    </p:spTree>
    <p:extLst>
      <p:ext uri="{BB962C8B-B14F-4D97-AF65-F5344CB8AC3E}">
        <p14:creationId xmlns:p14="http://schemas.microsoft.com/office/powerpoint/2010/main" val="1906265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D8BA-7049-922A-1F2B-5974140D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F8A2-4101-FC34-68C4-71911D351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72000"/>
          </a:xfrm>
        </p:spPr>
        <p:txBody>
          <a:bodyPr>
            <a:normAutofit/>
          </a:bodyPr>
          <a:lstStyle/>
          <a:p>
            <a:r>
              <a:rPr lang="en-US" dirty="0"/>
              <a:t>Case: </a:t>
            </a:r>
            <a:r>
              <a:rPr lang="en-US" dirty="0" err="1"/>
              <a:t>Chinavirus</a:t>
            </a:r>
            <a:r>
              <a:rPr lang="en-US" dirty="0"/>
              <a:t>, Kung Flu rhetoric</a:t>
            </a:r>
          </a:p>
          <a:p>
            <a:pPr lvl="1"/>
            <a:r>
              <a:rPr lang="en-US" dirty="0"/>
              <a:t>Strategic rhetoric of one ideology camp:</a:t>
            </a:r>
          </a:p>
          <a:p>
            <a:pPr lvl="2"/>
            <a:r>
              <a:rPr lang="en-US" dirty="0"/>
              <a:t>“Humorous” language</a:t>
            </a:r>
          </a:p>
          <a:p>
            <a:pPr lvl="2"/>
            <a:r>
              <a:rPr lang="en-US" dirty="0"/>
              <a:t>Deflecting COVID-frustration toward outside</a:t>
            </a:r>
          </a:p>
          <a:p>
            <a:pPr lvl="1"/>
            <a:r>
              <a:rPr lang="en-US" dirty="0"/>
              <a:t>Just words, no harm</a:t>
            </a:r>
          </a:p>
          <a:p>
            <a:pPr lvl="2"/>
            <a:r>
              <a:rPr lang="en-US" dirty="0"/>
              <a:t>…unless you are an Asian.</a:t>
            </a:r>
          </a:p>
          <a:p>
            <a:pPr lvl="2"/>
            <a:r>
              <a:rPr lang="en-US" sz="1600" dirty="0">
                <a:hlinkClick r:id="rId2"/>
              </a:rPr>
              <a:t>https://www.aapihatecrimes.org/facts</a:t>
            </a:r>
            <a:r>
              <a:rPr lang="en-US" sz="1600" dirty="0"/>
              <a:t> </a:t>
            </a:r>
          </a:p>
          <a:p>
            <a:pPr lvl="2"/>
            <a:endParaRPr lang="en-US" dirty="0"/>
          </a:p>
        </p:txBody>
      </p:sp>
      <p:pic>
        <p:nvPicPr>
          <p:cNvPr id="1026" name="Picture 2" descr="R. Kikuo Johnson's “Delayed” | The New Yorker">
            <a:extLst>
              <a:ext uri="{FF2B5EF4-FFF2-40B4-BE49-F238E27FC236}">
                <a16:creationId xmlns:a16="http://schemas.microsoft.com/office/drawing/2014/main" id="{A915283A-666F-6CAD-DEF3-0C2E0A8F0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47" y="1600200"/>
            <a:ext cx="381783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6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560"/>
            <a:ext cx="8229600" cy="4572000"/>
          </a:xfrm>
        </p:spPr>
        <p:txBody>
          <a:bodyPr/>
          <a:lstStyle/>
          <a:p>
            <a:r>
              <a:rPr lang="en-US" dirty="0"/>
              <a:t>Things to ponder:</a:t>
            </a:r>
          </a:p>
          <a:p>
            <a:pPr lvl="1"/>
            <a:r>
              <a:rPr lang="en-US" dirty="0"/>
              <a:t>How to ask questions on the “new” in new media</a:t>
            </a:r>
          </a:p>
          <a:p>
            <a:pPr lvl="1"/>
            <a:r>
              <a:rPr lang="en-US" dirty="0"/>
              <a:t>Using new media on old civic issues </a:t>
            </a:r>
          </a:p>
          <a:p>
            <a:pPr lvl="1"/>
            <a:r>
              <a:rPr lang="en-US" dirty="0"/>
              <a:t>New civic issues from new media use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09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1D61-7D7A-0C52-1A7E-AD18AA9B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4B429-727A-0589-B07B-D02FD14F6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3560"/>
            <a:ext cx="80010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In all, understanding (or at least being aware of) differences in </a:t>
            </a:r>
            <a:r>
              <a:rPr lang="en-US" sz="2800" i="1" dirty="0"/>
              <a:t>stakes</a:t>
            </a:r>
            <a:r>
              <a:rPr lang="en-US" sz="2800" dirty="0"/>
              <a:t> among different demographics is the first step toward solutions;</a:t>
            </a:r>
          </a:p>
          <a:p>
            <a:r>
              <a:rPr lang="en-US" sz="2800" dirty="0"/>
              <a:t>And the use of MEDIA in that process will be quintessential.</a:t>
            </a:r>
          </a:p>
          <a:p>
            <a:pPr lvl="1"/>
            <a:r>
              <a:rPr lang="en-US" sz="2400" dirty="0"/>
              <a:t>Representation, discussion, data, activism… you name it</a:t>
            </a:r>
          </a:p>
        </p:txBody>
      </p:sp>
    </p:spTree>
    <p:extLst>
      <p:ext uri="{BB962C8B-B14F-4D97-AF65-F5344CB8AC3E}">
        <p14:creationId xmlns:p14="http://schemas.microsoft.com/office/powerpoint/2010/main" val="284660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410200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/>
              <a:t>“I've come up with a set of rules that describe our reactions to technologies:</a:t>
            </a:r>
          </a:p>
          <a:p>
            <a:pPr marL="68580" indent="0">
              <a:buNone/>
            </a:pPr>
            <a:br>
              <a:rPr lang="en-US" dirty="0"/>
            </a:br>
            <a:r>
              <a:rPr lang="en-US" dirty="0"/>
              <a:t>1. Anything that is in the world when you’re born is normal and ordinary and is just a natural part of the way the world works.</a:t>
            </a:r>
          </a:p>
          <a:p>
            <a:pPr marL="68580" indent="0">
              <a:buNone/>
            </a:pPr>
            <a:br>
              <a:rPr lang="en-US" dirty="0"/>
            </a:br>
            <a:r>
              <a:rPr lang="en-US" dirty="0"/>
              <a:t>2. Anything that's invented between when you’re fifteen and thirty-five is new and exciting and revolutionary and you can probably get a career in it.</a:t>
            </a:r>
          </a:p>
          <a:p>
            <a:pPr marL="68580" indent="0">
              <a:buNone/>
            </a:pPr>
            <a:br>
              <a:rPr lang="en-US" dirty="0"/>
            </a:br>
            <a:r>
              <a:rPr lang="en-US" dirty="0"/>
              <a:t>3. Anything invented after you're thirty-five is against the natural order of things.”</a:t>
            </a:r>
          </a:p>
          <a:p>
            <a:endParaRPr lang="en-US" dirty="0"/>
          </a:p>
          <a:p>
            <a:pPr lvl="1" algn="r"/>
            <a:r>
              <a:rPr lang="en-US" dirty="0"/>
              <a:t>Douglas Adams, </a:t>
            </a:r>
            <a:r>
              <a:rPr lang="en-US" i="1" dirty="0"/>
              <a:t>The Salmon of Thought</a:t>
            </a:r>
          </a:p>
        </p:txBody>
      </p:sp>
    </p:spTree>
    <p:extLst>
      <p:ext uri="{BB962C8B-B14F-4D97-AF65-F5344CB8AC3E}">
        <p14:creationId xmlns:p14="http://schemas.microsoft.com/office/powerpoint/2010/main" val="292691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2D95-3361-4513-A5BB-25B55FA4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A0032-85EB-4639-8DF9-3508E821B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Premise: </a:t>
            </a:r>
          </a:p>
          <a:p>
            <a:pPr lvl="1"/>
            <a:r>
              <a:rPr lang="en-US" dirty="0"/>
              <a:t>All media forms were “new” once</a:t>
            </a:r>
          </a:p>
          <a:p>
            <a:pPr lvl="1"/>
            <a:r>
              <a:rPr lang="en-US" dirty="0"/>
              <a:t>All new media become old</a:t>
            </a:r>
          </a:p>
          <a:p>
            <a:pPr lvl="1"/>
            <a:r>
              <a:rPr lang="en-US" dirty="0"/>
              <a:t>All media are used in social context of its time</a:t>
            </a:r>
          </a:p>
          <a:p>
            <a:pPr lvl="2"/>
            <a:r>
              <a:rPr lang="en-US" dirty="0"/>
              <a:t>Economic / Technical / Cultural /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6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lwproductions.files.wordpress.com/2012/07/age-test-cassette-tape-and-penc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1531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8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782616" cy="36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00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“New” Media Over Time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Print, Phones, Radio, TV</a:t>
            </a:r>
          </a:p>
          <a:p>
            <a:r>
              <a:rPr lang="en-US" altLang="en-US" sz="2800" dirty="0"/>
              <a:t>Online networks</a:t>
            </a:r>
          </a:p>
          <a:p>
            <a:endParaRPr lang="en-US" altLang="en-US" sz="2800" dirty="0"/>
          </a:p>
          <a:p>
            <a:r>
              <a:rPr lang="en-US" altLang="en-US" sz="2800" dirty="0"/>
              <a:t>Cultures get attached to / develop from specific media technologies </a:t>
            </a:r>
          </a:p>
          <a:p>
            <a:pPr lvl="1"/>
            <a:r>
              <a:rPr lang="en-US" altLang="en-US" sz="2400" dirty="0"/>
              <a:t>But directions can vary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30684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_Theme1">
  <a:themeElements>
    <a:clrScheme name="Custom 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B0F0"/>
      </a:hlink>
      <a:folHlink>
        <a:srgbClr val="919191"/>
      </a:folHlink>
    </a:clrScheme>
    <a:fontScheme name="Custom 2">
      <a:majorFont>
        <a:latin typeface="Arial"/>
        <a:ea typeface="HY중고딕"/>
        <a:cs typeface=""/>
      </a:majorFont>
      <a:minorFont>
        <a:latin typeface="Corbel"/>
        <a:ea typeface="맑은 고딕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cap_Theme1</Template>
  <TotalTime>4195</TotalTime>
  <Words>2116</Words>
  <Application>Microsoft Office PowerPoint</Application>
  <PresentationFormat>On-screen Show (4:3)</PresentationFormat>
  <Paragraphs>341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Corbel</vt:lpstr>
      <vt:lpstr>Wingdings</vt:lpstr>
      <vt:lpstr>Wingdings 2</vt:lpstr>
      <vt:lpstr>Wingdings 3</vt:lpstr>
      <vt:lpstr>cap_Theme1</vt:lpstr>
      <vt:lpstr>“New” Media and Civic Engagement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“New” Media Over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Media and Civic Issues</vt:lpstr>
      <vt:lpstr>Media Impact on Existing Civic Issues</vt:lpstr>
      <vt:lpstr>PowerPoint Presentation</vt:lpstr>
      <vt:lpstr>PowerPoint Presentation</vt:lpstr>
      <vt:lpstr>Media Functions for Civic 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sides of Convenience </vt:lpstr>
      <vt:lpstr>PowerPoint Presentation</vt:lpstr>
      <vt:lpstr>Media as Augmentation to Action</vt:lpstr>
      <vt:lpstr>PowerPoint Presentation</vt:lpstr>
      <vt:lpstr>PowerPoint Presentation</vt:lpstr>
      <vt:lpstr>PowerPoint Presentation</vt:lpstr>
      <vt:lpstr>New(ish) Issues from Use of New Media: Information Rights</vt:lpstr>
      <vt:lpstr>PowerPoint Presentation</vt:lpstr>
      <vt:lpstr>New(ish) Issues: Civility</vt:lpstr>
      <vt:lpstr>New(ish) Issues: Social Links</vt:lpstr>
      <vt:lpstr>Internet “Bill of Rights”  </vt:lpstr>
      <vt:lpstr>PowerPoint Presentation</vt:lpstr>
      <vt:lpstr>Transition into Phase II:  ISSUES AND STAKES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Journalism</dc:title>
  <dc:creator>capcold</dc:creator>
  <cp:lastModifiedBy>Nakho Kim</cp:lastModifiedBy>
  <cp:revision>275</cp:revision>
  <dcterms:created xsi:type="dcterms:W3CDTF">2015-09-15T14:33:25Z</dcterms:created>
  <dcterms:modified xsi:type="dcterms:W3CDTF">2022-10-05T19:51:52Z</dcterms:modified>
</cp:coreProperties>
</file>