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3" r:id="rId2"/>
    <p:sldId id="384" r:id="rId3"/>
    <p:sldId id="385" r:id="rId4"/>
    <p:sldId id="386" r:id="rId5"/>
    <p:sldId id="387" r:id="rId6"/>
    <p:sldId id="346" r:id="rId7"/>
    <p:sldId id="393" r:id="rId8"/>
    <p:sldId id="276" r:id="rId9"/>
    <p:sldId id="388" r:id="rId10"/>
    <p:sldId id="389" r:id="rId11"/>
    <p:sldId id="401" r:id="rId12"/>
    <p:sldId id="402" r:id="rId13"/>
    <p:sldId id="398" r:id="rId14"/>
    <p:sldId id="403" r:id="rId15"/>
    <p:sldId id="399" r:id="rId16"/>
    <p:sldId id="400" r:id="rId17"/>
    <p:sldId id="406" r:id="rId18"/>
    <p:sldId id="390" r:id="rId19"/>
    <p:sldId id="395" r:id="rId20"/>
    <p:sldId id="391" r:id="rId21"/>
    <p:sldId id="392" r:id="rId22"/>
    <p:sldId id="376" r:id="rId23"/>
    <p:sldId id="404" r:id="rId24"/>
    <p:sldId id="379" r:id="rId25"/>
    <p:sldId id="380" r:id="rId26"/>
    <p:sldId id="405" r:id="rId27"/>
    <p:sldId id="382" r:id="rId28"/>
    <p:sldId id="377" r:id="rId29"/>
    <p:sldId id="407" r:id="rId30"/>
    <p:sldId id="408" r:id="rId31"/>
    <p:sldId id="3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64" d="100"/>
          <a:sy n="64" d="100"/>
        </p:scale>
        <p:origin x="6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4419600"/>
            <a:ext cx="7772400" cy="914400"/>
          </a:xfrm>
        </p:spPr>
        <p:txBody>
          <a:bodyPr/>
          <a:lstStyle>
            <a:lvl1pPr>
              <a:defRPr>
                <a:latin typeface="+mj-lt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7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8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9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6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3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5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3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90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9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47BD1F-75E6-4910-B4C5-26FCC65E0A43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9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25215F-8F30-439D-B4C3-3F08B0332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 / IST 234: Digital Cultures W#7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Politics: </a:t>
            </a:r>
            <a:br>
              <a:rPr lang="en-US" dirty="0"/>
            </a:br>
            <a:r>
              <a:rPr lang="en-US" dirty="0"/>
              <a:t>Online Public Sphere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DECD43-44AA-4895-803F-869467C52BC6}"/>
              </a:ext>
            </a:extLst>
          </p:cNvPr>
          <p:cNvSpPr txBox="1"/>
          <p:nvPr/>
        </p:nvSpPr>
        <p:spPr>
          <a:xfrm>
            <a:off x="7307382" y="5791200"/>
            <a:ext cx="1760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Nakho Kim</a:t>
            </a:r>
          </a:p>
          <a:p>
            <a:r>
              <a:rPr lang="en-US" dirty="0"/>
              <a:t>Communication </a:t>
            </a:r>
          </a:p>
          <a:p>
            <a:r>
              <a:rPr lang="en-US" dirty="0"/>
              <a:t>Penn State HBG</a:t>
            </a:r>
          </a:p>
        </p:txBody>
      </p:sp>
    </p:spTree>
    <p:extLst>
      <p:ext uri="{BB962C8B-B14F-4D97-AF65-F5344CB8AC3E}">
        <p14:creationId xmlns:p14="http://schemas.microsoft.com/office/powerpoint/2010/main" val="7277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69DB-D049-4CAD-D0D5-14FF6619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/>
              <a:t>Reality: turns out to be… complicated.</a:t>
            </a:r>
          </a:p>
          <a:p>
            <a:endParaRPr lang="en-US" dirty="0"/>
          </a:p>
          <a:p>
            <a:pPr lvl="1"/>
            <a:r>
              <a:rPr lang="en-US" dirty="0"/>
              <a:t>Communication does not happen in a conceptual vacuum.</a:t>
            </a:r>
          </a:p>
          <a:p>
            <a:pPr lvl="1"/>
            <a:r>
              <a:rPr lang="en-US" dirty="0"/>
              <a:t>Communication happens only in sub-groups.</a:t>
            </a:r>
          </a:p>
          <a:p>
            <a:pPr lvl="1"/>
            <a:r>
              <a:rPr lang="en-US" dirty="0"/>
              <a:t>Any environment can be exploited by all.</a:t>
            </a:r>
          </a:p>
          <a:p>
            <a:pPr lvl="1"/>
            <a:r>
              <a:rPr lang="en-US" dirty="0"/>
              <a:t>Why be rational, when I can just win?</a:t>
            </a:r>
          </a:p>
          <a:p>
            <a:pPr lvl="1"/>
            <a:r>
              <a:rPr lang="en-US" dirty="0"/>
              <a:t>Private platforms follow private interests. </a:t>
            </a:r>
          </a:p>
        </p:txBody>
      </p:sp>
    </p:spTree>
    <p:extLst>
      <p:ext uri="{BB962C8B-B14F-4D97-AF65-F5344CB8AC3E}">
        <p14:creationId xmlns:p14="http://schemas.microsoft.com/office/powerpoint/2010/main" val="314661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94FC-8A4A-9E0D-1764-2D8917C7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179F5-96D5-031E-2E64-37E400FA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spc="-100" dirty="0">
                <a:solidFill>
                  <a:schemeClr val="tx2">
                    <a:satMod val="200000"/>
                  </a:schemeClr>
                </a:solidFill>
              </a:rPr>
              <a:t>Not in a Vacuum</a:t>
            </a:r>
          </a:p>
          <a:p>
            <a:pPr lvl="1" rtl="0" eaLnBrk="1" latinLnBrk="0" hangingPunct="1"/>
            <a:r>
              <a:rPr lang="en-US" sz="24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Communication privileges messengers that are more adept at the platform.</a:t>
            </a:r>
          </a:p>
          <a:p>
            <a:pPr lvl="2"/>
            <a:r>
              <a:rPr kumimoji="0" lang="en-US" sz="2200" kern="1200" spc="-100" baseline="0" dirty="0">
                <a:solidFill>
                  <a:schemeClr val="tx2">
                    <a:satMod val="200000"/>
                  </a:schemeClr>
                </a:solidFill>
                <a:effectLst/>
                <a:ea typeface="+mj-ea"/>
                <a:cs typeface="+mj-cs"/>
              </a:rPr>
              <a:t>E.g. The tech-savvy. </a:t>
            </a:r>
          </a:p>
          <a:p>
            <a:pPr lvl="2"/>
            <a:r>
              <a:rPr lang="en-US" sz="22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E.g. The o</a:t>
            </a:r>
            <a:r>
              <a:rPr kumimoji="0" lang="en-US" sz="2200" kern="1200" spc="-100" baseline="0" dirty="0">
                <a:solidFill>
                  <a:schemeClr val="tx2">
                    <a:satMod val="200000"/>
                  </a:schemeClr>
                </a:solidFill>
                <a:effectLst/>
                <a:ea typeface="+mj-ea"/>
                <a:cs typeface="+mj-cs"/>
              </a:rPr>
              <a:t>ptimizing</a:t>
            </a:r>
            <a:r>
              <a:rPr kumimoji="0" lang="en-US" sz="2200" kern="1200" spc="-100" dirty="0">
                <a:solidFill>
                  <a:schemeClr val="tx2">
                    <a:satMod val="200000"/>
                  </a:schemeClr>
                </a:solidFill>
                <a:effectLst/>
                <a:ea typeface="+mj-ea"/>
                <a:cs typeface="+mj-cs"/>
              </a:rPr>
              <a:t> ones</a:t>
            </a:r>
            <a:r>
              <a:rPr kumimoji="0" lang="en-US" sz="2200" kern="1200" spc="-100" baseline="0" dirty="0">
                <a:solidFill>
                  <a:schemeClr val="tx2">
                    <a:satMod val="200000"/>
                  </a:schemeClr>
                </a:solidFill>
                <a:effectLst/>
                <a:ea typeface="+mj-ea"/>
                <a:cs typeface="+mj-cs"/>
              </a:rPr>
              <a:t>. </a:t>
            </a:r>
          </a:p>
          <a:p>
            <a:pPr lvl="2"/>
            <a:r>
              <a:rPr lang="en-US" sz="22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E.g. The rule setters.</a:t>
            </a:r>
          </a:p>
          <a:p>
            <a:pPr lvl="1"/>
            <a:endParaRPr lang="en-US" sz="2400" spc="-100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  <a:p>
            <a:pPr lvl="1"/>
            <a:r>
              <a:rPr lang="en-US" sz="24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Which often reflects existing power imbalances. </a:t>
            </a:r>
          </a:p>
          <a:p>
            <a:pPr lvl="2"/>
            <a:r>
              <a:rPr lang="en-US" sz="22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Case: English language Wikipedia editors</a:t>
            </a:r>
          </a:p>
          <a:p>
            <a:pPr lvl="3"/>
            <a:r>
              <a:rPr lang="en-US" sz="1800" spc="-1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89% White, 85% Male (as of 2021)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9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9C40-D98E-3BB4-F85B-D3D443A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C9A4-F78D-3DAC-B408-8C2A03EFB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800" b="1" spc="-100" dirty="0">
                <a:solidFill>
                  <a:schemeClr val="tx2">
                    <a:satMod val="200000"/>
                  </a:schemeClr>
                </a:solidFill>
              </a:rPr>
              <a:t>Only </a:t>
            </a:r>
            <a:r>
              <a:rPr lang="en-US" b="1" dirty="0"/>
              <a:t>in S</a:t>
            </a:r>
            <a:r>
              <a:rPr lang="en-US" sz="2800" b="1" spc="-100" dirty="0">
                <a:solidFill>
                  <a:schemeClr val="tx2">
                    <a:satMod val="200000"/>
                  </a:schemeClr>
                </a:solidFill>
              </a:rPr>
              <a:t>ub-groups</a:t>
            </a:r>
          </a:p>
          <a:p>
            <a:pPr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one aims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</a:t>
            </a: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talk with the entirety of the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network.</a:t>
            </a:r>
          </a:p>
          <a:p>
            <a:pPr lvl="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baseline="0" dirty="0"/>
              <a:t>Because</a:t>
            </a:r>
            <a:r>
              <a:rPr lang="en-US" dirty="0"/>
              <a:t> the network is essentially global.</a:t>
            </a:r>
          </a:p>
          <a:p>
            <a:pPr lvl="2"/>
            <a:r>
              <a:rPr lang="en-US" dirty="0"/>
              <a:t>But the sub-networks can be homogeneous.</a:t>
            </a:r>
          </a:p>
          <a:p>
            <a:pPr lvl="3"/>
            <a:r>
              <a:rPr lang="en-US" dirty="0"/>
              <a:t>Due to the flexible customizability of networks.</a:t>
            </a:r>
          </a:p>
          <a:p>
            <a:pPr lvl="3"/>
            <a:r>
              <a:rPr lang="en-US" dirty="0"/>
              <a:t>And we want… the comfort of self confirmation.</a:t>
            </a:r>
          </a:p>
          <a:p>
            <a:endParaRPr kumimoji="0" lang="en-US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dirty="0"/>
              <a:t>Concerns about fragmented public spheres</a:t>
            </a:r>
          </a:p>
          <a:p>
            <a:pPr lvl="2"/>
            <a:r>
              <a:rPr lang="en-US" dirty="0"/>
              <a:t>Silos, e</a:t>
            </a: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 chambers, filter bubbles, </a:t>
            </a:r>
            <a:r>
              <a:rPr kumimoji="0" lang="en-US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0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6F87-073B-7B5E-D258-DD718B64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endParaRPr lang="en-US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BC5CE-D1E2-6BA7-D595-DBD3D8279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b="1" spc="-100" dirty="0">
                <a:solidFill>
                  <a:schemeClr val="tx2">
                    <a:satMod val="200000"/>
                  </a:schemeClr>
                </a:solidFill>
              </a:rPr>
              <a:t>Any </a:t>
            </a:r>
            <a:r>
              <a:rPr lang="en-US" b="1" dirty="0"/>
              <a:t>E</a:t>
            </a:r>
            <a:r>
              <a:rPr lang="en-US" sz="3200" b="1" spc="-100" dirty="0">
                <a:solidFill>
                  <a:schemeClr val="tx2">
                    <a:satMod val="200000"/>
                  </a:schemeClr>
                </a:solidFill>
              </a:rPr>
              <a:t>nvironment Can be Exploited</a:t>
            </a:r>
          </a:p>
          <a:p>
            <a:pPr lvl="1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Especially digital ones.</a:t>
            </a:r>
          </a:p>
          <a:p>
            <a:pPr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Because elements are highly processable. </a:t>
            </a:r>
            <a:endParaRPr kumimoji="0"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lang="en-US" baseline="0" dirty="0"/>
          </a:p>
          <a:p>
            <a:pPr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Case: bots</a:t>
            </a:r>
          </a:p>
          <a:p>
            <a:pPr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Some passing as humans</a:t>
            </a:r>
          </a:p>
          <a:p>
            <a:pPr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simply being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good at massive repetitive tasks</a:t>
            </a:r>
            <a:endParaRPr kumimoji="0" lang="en-US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Case: </a:t>
            </a: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exploitation</a:t>
            </a:r>
          </a:p>
          <a:p>
            <a:pPr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Search engine optimization, trend hack, </a:t>
            </a:r>
            <a:r>
              <a:rPr lang="en-US" dirty="0" err="1"/>
              <a:t>etc</a:t>
            </a:r>
            <a:endParaRPr kumimoji="0"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Case: exploitative algorithm</a:t>
            </a:r>
          </a:p>
          <a:p>
            <a:pPr lvl="2"/>
            <a:r>
              <a:rPr lang="en-US" dirty="0"/>
              <a:t>Invasive recommendations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459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06C4C-A836-8E7B-FB49-C6888CE7D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Case: Cambridge Analytica Scandal</a:t>
            </a:r>
          </a:p>
          <a:p>
            <a:pPr lvl="1"/>
            <a:r>
              <a:rPr lang="en-US" dirty="0"/>
              <a:t>Under the guise of a personality test…</a:t>
            </a:r>
          </a:p>
          <a:p>
            <a:pPr lvl="1"/>
            <a:r>
              <a:rPr lang="en-US" dirty="0"/>
              <a:t>harvested personality data from FB users, including personal networks </a:t>
            </a:r>
            <a:r>
              <a:rPr lang="en-US" sz="1800" dirty="0"/>
              <a:t>(in total, 87 mil)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and used it to provide microtargeting services the 2016 Trump and Cruz campaigns. </a:t>
            </a:r>
          </a:p>
          <a:p>
            <a:pPr lvl="2"/>
            <a:r>
              <a:rPr lang="en-US" dirty="0"/>
              <a:t>E.g. targeted ad exposure, false information,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Algorithm hack at its most subtle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No, micro-targeting in itself is not unethical.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It’s the deceptive collection and use of data.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Aftermath?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FFDC668-5B6E-0E11-A736-01BC50990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14" y="5181600"/>
            <a:ext cx="3036085" cy="170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2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4F7F-D184-D329-1958-27037C55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AEFA-35B2-6E3B-6DFB-68ECD73C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i="1" spc="-100" dirty="0">
                <a:solidFill>
                  <a:schemeClr val="tx2">
                    <a:satMod val="200000"/>
                  </a:schemeClr>
                </a:solidFill>
              </a:rPr>
              <a:t>Owning</a:t>
            </a:r>
            <a:r>
              <a:rPr lang="en-US" sz="3200" b="1" spc="-100" dirty="0">
                <a:solidFill>
                  <a:schemeClr val="tx2">
                    <a:satMod val="200000"/>
                  </a:schemeClr>
                </a:solidFill>
              </a:rPr>
              <a:t> over Everything Else</a:t>
            </a:r>
          </a:p>
          <a:p>
            <a:pPr lvl="1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Open-ended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nature of online networks</a:t>
            </a:r>
          </a:p>
          <a:p>
            <a:pPr lvl="2"/>
            <a:r>
              <a:rPr lang="en-US" dirty="0"/>
              <a:t>Generally, low consensus on norms and rules*</a:t>
            </a:r>
          </a:p>
          <a:p>
            <a:pPr lvl="3"/>
            <a:r>
              <a:rPr lang="en-US" dirty="0"/>
              <a:t>Too many n00bs or trolls at all times. </a:t>
            </a:r>
          </a:p>
          <a:p>
            <a:pPr lvl="3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project goal</a:t>
            </a:r>
            <a:r>
              <a:rPr lang="en-US" dirty="0"/>
              <a:t>, making everything into an </a:t>
            </a:r>
            <a:r>
              <a:rPr lang="en-US" i="1" dirty="0"/>
              <a:t>endurance test</a:t>
            </a:r>
            <a:r>
              <a:rPr lang="en-US" dirty="0"/>
              <a:t>.</a:t>
            </a:r>
            <a:endParaRPr kumimoji="0" lang="en-US" sz="28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Affectionate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polarization</a:t>
            </a:r>
          </a:p>
          <a:p>
            <a:pPr lvl="2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Amassing a large cluster based</a:t>
            </a:r>
            <a:r>
              <a:rPr kumimoji="0"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</a:t>
            </a:r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strong affection turns out to be more effective at</a:t>
            </a:r>
            <a:r>
              <a:rPr lang="en-US" dirty="0"/>
              <a:t> setting the dominant climate than… logic. </a:t>
            </a:r>
            <a:endParaRPr lang="en-US" dirty="0">
              <a:effectLst/>
            </a:endParaRPr>
          </a:p>
          <a:p>
            <a:pPr lvl="1"/>
            <a:r>
              <a:rPr kumimoji="0"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Facts are for wussies</a:t>
            </a:r>
          </a:p>
          <a:p>
            <a:pPr lvl="2"/>
            <a:r>
              <a:rPr lang="en-US" dirty="0"/>
              <a:t>Arguments based on a strong feeling of confirmation are easier to make and more effective than… checking facts.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77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D989-2A33-BCA6-F392-D3303F65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4C3A0-27F1-7CD1-B471-C19DFE3B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914" lvl="1" indent="0">
              <a:buNone/>
            </a:pPr>
            <a:r>
              <a:rPr lang="en-US" dirty="0"/>
              <a:t>* The paradox of free speech</a:t>
            </a:r>
          </a:p>
          <a:p>
            <a:pPr lvl="2"/>
            <a:r>
              <a:rPr lang="en-US" dirty="0"/>
              <a:t>The original goal of having free speech, i.e. letting the best ideas for our society prevail by letting all ideas compete freely, can only work if it is </a:t>
            </a:r>
            <a:r>
              <a:rPr lang="en-US" b="1" dirty="0"/>
              <a:t>well moderated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Moderation includes setting various norms and enforcing them, including:</a:t>
            </a:r>
          </a:p>
          <a:p>
            <a:pPr lvl="3"/>
            <a:r>
              <a:rPr lang="en-US" dirty="0"/>
              <a:t>Constantly presenting common goals and</a:t>
            </a:r>
          </a:p>
          <a:p>
            <a:pPr lvl="3"/>
            <a:r>
              <a:rPr lang="en-US" dirty="0"/>
              <a:t>Reiterating boundaries of unacceptable ideas based on prior rejection.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6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BFF3-8C7A-99BA-3522-BB14D551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DD75-A7B8-6471-772E-3C4123D12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spc="-100">
                <a:solidFill>
                  <a:schemeClr val="tx2">
                    <a:satMod val="200000"/>
                  </a:schemeClr>
                </a:solidFill>
              </a:rPr>
              <a:t>Limits of Private Platforms </a:t>
            </a:r>
          </a:p>
          <a:p>
            <a:pPr lvl="1"/>
            <a:r>
              <a:rPr lang="en-US"/>
              <a:t>Building </a:t>
            </a:r>
            <a:r>
              <a:rPr lang="en-US" baseline="0"/>
              <a:t>a public sphere on private platforms</a:t>
            </a:r>
          </a:p>
          <a:p>
            <a:pPr lvl="2"/>
            <a:r>
              <a:rPr lang="en-US"/>
              <a:t>Only as far as it does help the company gain profit.</a:t>
            </a:r>
          </a:p>
          <a:p>
            <a:pPr lvl="1"/>
            <a:endParaRPr lang="en-US"/>
          </a:p>
          <a:p>
            <a:pPr lvl="1"/>
            <a:r>
              <a:rPr lang="en-US"/>
              <a:t>Case: the non-profit trait of the invention of the internet</a:t>
            </a:r>
          </a:p>
          <a:p>
            <a:endParaRPr lang="en-US"/>
          </a:p>
          <a:p>
            <a:pPr lvl="1"/>
            <a:r>
              <a:rPr lang="en-US"/>
              <a:t>Case: Twitter’s Elon Musk sale fiasco</a:t>
            </a:r>
          </a:p>
        </p:txBody>
      </p:sp>
    </p:spTree>
    <p:extLst>
      <p:ext uri="{BB962C8B-B14F-4D97-AF65-F5344CB8AC3E}">
        <p14:creationId xmlns:p14="http://schemas.microsoft.com/office/powerpoint/2010/main" val="1022606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BD37-0A58-0F6C-AA8B-37E46BAB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Networked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DFFA-50E0-2914-893E-2E9A1779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Early ideas of internet politics</a:t>
            </a:r>
          </a:p>
          <a:p>
            <a:pPr lvl="1"/>
            <a:r>
              <a:rPr lang="en-US" dirty="0"/>
              <a:t>(e.g. Barlow and many other tech-determinists)</a:t>
            </a:r>
          </a:p>
          <a:p>
            <a:pPr lvl="1"/>
            <a:r>
              <a:rPr lang="en-US" dirty="0"/>
              <a:t>The internet will transform politics through globally networked, decentralized communication</a:t>
            </a:r>
          </a:p>
          <a:p>
            <a:pPr lvl="2"/>
            <a:r>
              <a:rPr lang="en-US" dirty="0"/>
              <a:t>Unfettered information disseminated freely</a:t>
            </a:r>
          </a:p>
          <a:p>
            <a:pPr lvl="1"/>
            <a:r>
              <a:rPr lang="en-US" dirty="0"/>
              <a:t>Also, new freedoms of speech and association will be enabled.</a:t>
            </a:r>
          </a:p>
          <a:p>
            <a:pPr lvl="2"/>
            <a:r>
              <a:rPr lang="en-US" dirty="0"/>
              <a:t>Democratization of decision-making power.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Because… the internet is designed like that.</a:t>
            </a:r>
          </a:p>
        </p:txBody>
      </p:sp>
    </p:spTree>
    <p:extLst>
      <p:ext uri="{BB962C8B-B14F-4D97-AF65-F5344CB8AC3E}">
        <p14:creationId xmlns:p14="http://schemas.microsoft.com/office/powerpoint/2010/main" val="3706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AE501-ABC6-24DD-8B6E-3B9C006C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1C7EE-24FE-B35F-A4E5-2165F972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Context: Changes in Political Environment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Politics in the </a:t>
            </a:r>
            <a:r>
              <a:rPr lang="en-US" i="1" dirty="0"/>
              <a:t>information society</a:t>
            </a:r>
          </a:p>
          <a:p>
            <a:pPr lvl="2"/>
            <a:r>
              <a:rPr lang="en-US" dirty="0"/>
              <a:t>Economy operating in the space of flows, less bound by space of places</a:t>
            </a:r>
          </a:p>
          <a:p>
            <a:pPr lvl="3"/>
            <a:r>
              <a:rPr lang="en-US" dirty="0"/>
              <a:t>Bypassing areas (places, issues) that are less attractive for efficiency</a:t>
            </a:r>
          </a:p>
          <a:p>
            <a:pPr lvl="3"/>
            <a:r>
              <a:rPr lang="en-US" dirty="0"/>
              <a:t>i.e. Globalization and neoliberalism became the standard.</a:t>
            </a:r>
          </a:p>
        </p:txBody>
      </p:sp>
    </p:spTree>
    <p:extLst>
      <p:ext uri="{BB962C8B-B14F-4D97-AF65-F5344CB8AC3E}">
        <p14:creationId xmlns:p14="http://schemas.microsoft.com/office/powerpoint/2010/main" val="104983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AA88-C84E-E3AD-2818-E159B53D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Digital Changes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8460-9752-7E91-3964-EBFB52E23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Remember the digital traits? </a:t>
            </a:r>
          </a:p>
          <a:p>
            <a:pPr lvl="1"/>
            <a:r>
              <a:rPr lang="en-US" dirty="0"/>
              <a:t>Highly processed information</a:t>
            </a:r>
          </a:p>
          <a:p>
            <a:pPr lvl="1"/>
            <a:r>
              <a:rPr lang="en-US" dirty="0"/>
              <a:t>Wider, looser, interest-based networking</a:t>
            </a:r>
          </a:p>
          <a:p>
            <a:pPr lvl="1"/>
            <a:r>
              <a:rPr lang="en-US" dirty="0"/>
              <a:t>Huge amount of information on hand</a:t>
            </a:r>
          </a:p>
          <a:p>
            <a:pPr lvl="1"/>
            <a:r>
              <a:rPr lang="en-US" dirty="0"/>
              <a:t>Higher interactivity enabled</a:t>
            </a:r>
          </a:p>
          <a:p>
            <a:endParaRPr lang="en-US" dirty="0"/>
          </a:p>
          <a:p>
            <a:r>
              <a:rPr lang="en-US" dirty="0"/>
              <a:t>Politics</a:t>
            </a:r>
          </a:p>
          <a:p>
            <a:pPr lvl="1"/>
            <a:r>
              <a:rPr lang="en-US" dirty="0"/>
              <a:t>Activities of power dynamics, to make decisions for a group (‘governance’).</a:t>
            </a:r>
          </a:p>
          <a:p>
            <a:pPr lvl="1"/>
            <a:r>
              <a:rPr lang="en-US" dirty="0"/>
              <a:t>What will change, if certain members of that group acquire those digital capabilities? </a:t>
            </a:r>
          </a:p>
        </p:txBody>
      </p:sp>
    </p:spTree>
    <p:extLst>
      <p:ext uri="{BB962C8B-B14F-4D97-AF65-F5344CB8AC3E}">
        <p14:creationId xmlns:p14="http://schemas.microsoft.com/office/powerpoint/2010/main" val="3309896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A90-6610-39E4-9D6A-FDDB48DC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AABB-6585-83E2-1B85-818BBB653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Shifts in political interest </a:t>
            </a:r>
            <a:r>
              <a:rPr lang="en-US" sz="2000" dirty="0"/>
              <a:t>(Chadwick, 2006)</a:t>
            </a:r>
            <a:endParaRPr lang="en-US" dirty="0"/>
          </a:p>
          <a:p>
            <a:pPr lvl="1"/>
            <a:r>
              <a:rPr lang="en-US" dirty="0"/>
              <a:t>Decline in voter turnout, decline in mainstream party membership, trend toward single-issue politics, catch-all parties instead of coherent ideologies, mediatization of politics, commercialized party funding…</a:t>
            </a:r>
          </a:p>
          <a:p>
            <a:pPr lvl="1"/>
            <a:endParaRPr lang="en-US" dirty="0"/>
          </a:p>
          <a:p>
            <a:r>
              <a:rPr lang="en-US" dirty="0"/>
              <a:t>New Social Movements</a:t>
            </a:r>
          </a:p>
          <a:p>
            <a:pPr lvl="1"/>
            <a:r>
              <a:rPr lang="en-US" dirty="0"/>
              <a:t>More flexible coalitions and groups around single issues, identity-based rights, etc.</a:t>
            </a:r>
          </a:p>
          <a:p>
            <a:pPr lvl="1"/>
            <a:r>
              <a:rPr lang="en-US" dirty="0"/>
              <a:t>Focus on lifestyle, cultural, or identity issues rather than economic ideologies. (at least on the surface)</a:t>
            </a:r>
          </a:p>
        </p:txBody>
      </p:sp>
    </p:spTree>
    <p:extLst>
      <p:ext uri="{BB962C8B-B14F-4D97-AF65-F5344CB8AC3E}">
        <p14:creationId xmlns:p14="http://schemas.microsoft.com/office/powerpoint/2010/main" val="300572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D297-00DB-D649-80F9-A5E82483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8B552-C0AC-D2F3-7E54-833C0AAEA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…As such, we thought NSMs work great with the digital.</a:t>
            </a:r>
          </a:p>
          <a:p>
            <a:pPr lvl="1"/>
            <a:r>
              <a:rPr lang="en-US" dirty="0"/>
              <a:t>Flexible and scalable networking</a:t>
            </a:r>
          </a:p>
          <a:p>
            <a:pPr lvl="1"/>
            <a:r>
              <a:rPr lang="en-US" dirty="0"/>
              <a:t>Issues that are less local-bound </a:t>
            </a:r>
          </a:p>
          <a:p>
            <a:pPr lvl="1"/>
            <a:r>
              <a:rPr lang="en-US" dirty="0"/>
              <a:t>More focus on awareness than an action plan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Reality: turns out to be… complicated.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28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6980-7FC9-CDB5-6258-CA534211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43573-23DB-1FB9-7CBA-12E0609D0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mean actually two things: </a:t>
            </a:r>
          </a:p>
          <a:p>
            <a:pPr lvl="1"/>
            <a:r>
              <a:rPr lang="en-US" dirty="0"/>
              <a:t>Mobilization for political aims, as afforded by information (technology)</a:t>
            </a:r>
          </a:p>
          <a:p>
            <a:pPr lvl="2"/>
            <a:r>
              <a:rPr lang="en-US" dirty="0"/>
              <a:t>Facebook-mediated “Arab Spring”! Twitter politicians! K-pop stans sabotaging Trump rallies! </a:t>
            </a:r>
          </a:p>
          <a:p>
            <a:endParaRPr lang="en-US" dirty="0"/>
          </a:p>
          <a:p>
            <a:pPr lvl="1"/>
            <a:r>
              <a:rPr lang="en-US" dirty="0"/>
              <a:t>Shifts in power dynamics, as a consequence of the information (technology) gap </a:t>
            </a:r>
          </a:p>
          <a:p>
            <a:pPr lvl="2"/>
            <a:r>
              <a:rPr lang="en-US" dirty="0"/>
              <a:t>Case in point: global inequality based on access to IT</a:t>
            </a:r>
          </a:p>
        </p:txBody>
      </p:sp>
    </p:spTree>
    <p:extLst>
      <p:ext uri="{BB962C8B-B14F-4D97-AF65-F5344CB8AC3E}">
        <p14:creationId xmlns:p14="http://schemas.microsoft.com/office/powerpoint/2010/main" val="2124636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4CCA-76D5-80FA-0C4D-A44EE9B4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Networked Motivation: Visibility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7F4E-633F-6BE9-41A1-2159AD20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the word out that your cause exists.</a:t>
            </a:r>
          </a:p>
          <a:p>
            <a:pPr lvl="1"/>
            <a:r>
              <a:rPr lang="en-US" dirty="0"/>
              <a:t>Earliest example: the Zapatista movement in rural Mexico (mid-90s).</a:t>
            </a:r>
          </a:p>
          <a:p>
            <a:pPr lvl="2"/>
            <a:r>
              <a:rPr lang="en-US" dirty="0"/>
              <a:t>Online manifestos, interviews, and images, not having a chance to be covered in its contemporary mainstream mass media.</a:t>
            </a:r>
          </a:p>
          <a:p>
            <a:pPr lvl="1"/>
            <a:r>
              <a:rPr lang="en-US" dirty="0"/>
              <a:t>Digital network as the alternative media channel.</a:t>
            </a:r>
          </a:p>
          <a:p>
            <a:pPr lvl="1"/>
            <a:r>
              <a:rPr lang="en-US" dirty="0"/>
              <a:t>Initial step for many “grass-root” movements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Now: oversaturation?</a:t>
            </a:r>
          </a:p>
        </p:txBody>
      </p:sp>
    </p:spTree>
    <p:extLst>
      <p:ext uri="{BB962C8B-B14F-4D97-AF65-F5344CB8AC3E}">
        <p14:creationId xmlns:p14="http://schemas.microsoft.com/office/powerpoint/2010/main" val="2898766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2DE1-3567-4213-E4A1-E102D395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Networked Mobilization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FA97-EE41-7765-4ECC-ADE0592B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Getting more people to take action together. </a:t>
            </a:r>
          </a:p>
          <a:p>
            <a:pPr lvl="1"/>
            <a:r>
              <a:rPr lang="en-US" dirty="0"/>
              <a:t>Core component of movements in a  democracy.</a:t>
            </a:r>
          </a:p>
          <a:p>
            <a:r>
              <a:rPr lang="en-US" dirty="0"/>
              <a:t>Digital tools enabling:</a:t>
            </a:r>
          </a:p>
          <a:p>
            <a:pPr lvl="1"/>
            <a:r>
              <a:rPr lang="en-US" dirty="0"/>
              <a:t>Wide recruitment pool</a:t>
            </a:r>
          </a:p>
          <a:p>
            <a:pPr lvl="1"/>
            <a:r>
              <a:rPr lang="en-US" dirty="0"/>
              <a:t>Low involvement action</a:t>
            </a:r>
          </a:p>
          <a:p>
            <a:pPr lvl="1"/>
            <a:r>
              <a:rPr lang="en-US" dirty="0"/>
              <a:t>Virality </a:t>
            </a:r>
          </a:p>
          <a:p>
            <a:r>
              <a:rPr lang="en-US" dirty="0"/>
              <a:t>When it works: </a:t>
            </a:r>
          </a:p>
          <a:p>
            <a:pPr lvl="1"/>
            <a:r>
              <a:rPr lang="en-US" dirty="0"/>
              <a:t>Case: ALS Ice Bucket Challenge </a:t>
            </a:r>
          </a:p>
          <a:p>
            <a:r>
              <a:rPr lang="en-US" dirty="0"/>
              <a:t>When it doesn’t: </a:t>
            </a:r>
          </a:p>
          <a:p>
            <a:pPr lvl="1"/>
            <a:r>
              <a:rPr lang="en-US" dirty="0"/>
              <a:t>“slacktivism”</a:t>
            </a:r>
          </a:p>
        </p:txBody>
      </p:sp>
    </p:spTree>
    <p:extLst>
      <p:ext uri="{BB962C8B-B14F-4D97-AF65-F5344CB8AC3E}">
        <p14:creationId xmlns:p14="http://schemas.microsoft.com/office/powerpoint/2010/main" val="3462835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41ED-A7DD-5694-9342-85473EB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Networked Organizing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9548-A451-054D-EEB9-0504BB11C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356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“Smart Mobs” (Rheingold)</a:t>
            </a:r>
          </a:p>
          <a:p>
            <a:pPr lvl="1"/>
            <a:r>
              <a:rPr lang="en-US" dirty="0"/>
              <a:t>Collectives of people using digital tools to grow an organizational structure fitting their mission</a:t>
            </a:r>
          </a:p>
          <a:p>
            <a:pPr lvl="1"/>
            <a:endParaRPr lang="en-US" dirty="0"/>
          </a:p>
          <a:p>
            <a:r>
              <a:rPr lang="en-US" dirty="0"/>
              <a:t>Coinciding with digital tools for… work. </a:t>
            </a:r>
          </a:p>
          <a:p>
            <a:pPr lvl="1"/>
            <a:r>
              <a:rPr lang="en-US" dirty="0"/>
              <a:t>Networking, scheduling, sharing resources, dividing labor, collaborative project management,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But… is such org stable enough to sustain itself in the long run, needed for the cause to bear fruition?</a:t>
            </a:r>
          </a:p>
        </p:txBody>
      </p:sp>
    </p:spTree>
    <p:extLst>
      <p:ext uri="{BB962C8B-B14F-4D97-AF65-F5344CB8AC3E}">
        <p14:creationId xmlns:p14="http://schemas.microsoft.com/office/powerpoint/2010/main" val="372230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190C-D82A-75BC-AB74-0ADF425D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33400"/>
            <a:ext cx="77724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Earliest example: WTO Protests of 1999</a:t>
            </a:r>
          </a:p>
          <a:p>
            <a:pPr lvl="1"/>
            <a:r>
              <a:rPr lang="en-US" dirty="0"/>
              <a:t>“The Battle of Seattle”: Protest against globalization pact</a:t>
            </a:r>
          </a:p>
          <a:p>
            <a:pPr lvl="1"/>
            <a:r>
              <a:rPr lang="en-US" dirty="0"/>
              <a:t>Grassroot mobilization from various countries</a:t>
            </a:r>
          </a:p>
          <a:p>
            <a:pPr lvl="2"/>
            <a:r>
              <a:rPr lang="en-US" dirty="0"/>
              <a:t>Mainly affected class: farmers, factory workers, environmentalists,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No major financial sponsors</a:t>
            </a:r>
          </a:p>
          <a:p>
            <a:pPr lvl="2"/>
            <a:r>
              <a:rPr lang="en-US" dirty="0"/>
              <a:t>Organized about travel, placement and other logistics through emails and boards</a:t>
            </a:r>
          </a:p>
          <a:p>
            <a:pPr lvl="2"/>
            <a:r>
              <a:rPr lang="en-US" dirty="0"/>
              <a:t>Coverage of causes done </a:t>
            </a:r>
            <a:br>
              <a:rPr lang="en-US" dirty="0"/>
            </a:br>
            <a:r>
              <a:rPr lang="en-US" dirty="0"/>
              <a:t>extensively through online </a:t>
            </a:r>
            <a:br>
              <a:rPr lang="en-US" dirty="0"/>
            </a:br>
            <a:r>
              <a:rPr lang="en-US" dirty="0"/>
              <a:t>alternative media  </a:t>
            </a:r>
            <a:br>
              <a:rPr lang="en-US" dirty="0"/>
            </a:br>
            <a:r>
              <a:rPr lang="en-US" dirty="0"/>
              <a:t>(example: </a:t>
            </a:r>
            <a:r>
              <a:rPr lang="en-US" i="1" dirty="0"/>
              <a:t>Indymedia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Because mainstream media </a:t>
            </a:r>
            <a:br>
              <a:rPr lang="en-US" dirty="0"/>
            </a:br>
            <a:r>
              <a:rPr lang="en-US" dirty="0"/>
              <a:t>only showed unruly violence.</a:t>
            </a:r>
          </a:p>
          <a:p>
            <a:pPr marL="1033272" lvl="3" indent="0">
              <a:buNone/>
            </a:pPr>
            <a:endParaRPr lang="en-US" dirty="0"/>
          </a:p>
          <a:p>
            <a:pPr lvl="3"/>
            <a:endParaRPr lang="en-US" dirty="0"/>
          </a:p>
          <a:p>
            <a:pPr marL="1033272" lvl="3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5 Days In Seattle that Shook The World | Seattle Met">
            <a:extLst>
              <a:ext uri="{FF2B5EF4-FFF2-40B4-BE49-F238E27FC236}">
                <a16:creationId xmlns:a16="http://schemas.microsoft.com/office/drawing/2014/main" id="{A15961E2-1668-800E-7525-9F4A255FC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66981"/>
            <a:ext cx="3943794" cy="261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804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93621-3768-973B-600F-27B678870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"/>
            <a:ext cx="7848600" cy="5486400"/>
          </a:xfrm>
        </p:spPr>
        <p:txBody>
          <a:bodyPr>
            <a:normAutofit/>
          </a:bodyPr>
          <a:lstStyle/>
          <a:p>
            <a:r>
              <a:rPr lang="en-US" dirty="0"/>
              <a:t>More recent: 2017 Women’s March</a:t>
            </a:r>
          </a:p>
          <a:p>
            <a:pPr lvl="1"/>
            <a:r>
              <a:rPr lang="en-US" dirty="0"/>
              <a:t>In protest to the anti-women’s rights policy positions and rhetoric of the newly elected president Trump.</a:t>
            </a:r>
          </a:p>
          <a:p>
            <a:pPr lvl="1"/>
            <a:r>
              <a:rPr lang="en-US" dirty="0"/>
              <a:t>Rapid large-scale organizing</a:t>
            </a:r>
          </a:p>
          <a:p>
            <a:pPr lvl="2"/>
            <a:r>
              <a:rPr lang="en-US" dirty="0"/>
              <a:t>Elected: Nov 9. 2016. Inauguration: Jan 20, 2017.</a:t>
            </a:r>
          </a:p>
          <a:p>
            <a:pPr lvl="2"/>
            <a:r>
              <a:rPr lang="en-US" dirty="0"/>
              <a:t>Worldwide protests: Jan 21, 2017. </a:t>
            </a:r>
          </a:p>
          <a:p>
            <a:pPr lvl="3"/>
            <a:r>
              <a:rPr lang="en-US" dirty="0"/>
              <a:t>470k in DC alone; 5.24 mil in the US; 7 mil globally.</a:t>
            </a:r>
          </a:p>
          <a:p>
            <a:pPr lvl="2"/>
            <a:r>
              <a:rPr lang="en-US" dirty="0"/>
              <a:t>Mobilizing diverse existing </a:t>
            </a:r>
            <a:br>
              <a:rPr lang="en-US" dirty="0"/>
            </a:br>
            <a:r>
              <a:rPr lang="en-US" dirty="0"/>
              <a:t>organizations, as well as </a:t>
            </a:r>
            <a:br>
              <a:rPr lang="en-US" dirty="0"/>
            </a:br>
            <a:r>
              <a:rPr lang="en-US" dirty="0"/>
              <a:t>intensive grassroot </a:t>
            </a:r>
            <a:br>
              <a:rPr lang="en-US" dirty="0"/>
            </a:br>
            <a:r>
              <a:rPr lang="en-US" dirty="0"/>
              <a:t>campaigning going viral.</a:t>
            </a:r>
          </a:p>
          <a:p>
            <a:pPr lvl="1"/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FA1B72-6CC8-B3CD-B343-597AC0FA1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046" y="4038600"/>
            <a:ext cx="3757954" cy="281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76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E98E-2CDB-B5C2-C546-E8C2BD45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064"/>
            <a:ext cx="7315200" cy="914400"/>
          </a:xfrm>
        </p:spPr>
        <p:txBody>
          <a:bodyPr/>
          <a:lstStyle/>
          <a:p>
            <a:r>
              <a:rPr lang="en-US" dirty="0"/>
              <a:t>The Dark Side: Populism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2091-82D0-4360-CBE5-E45544C04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982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Populism as a trend </a:t>
            </a:r>
          </a:p>
          <a:p>
            <a:pPr lvl="1"/>
            <a:r>
              <a:rPr lang="en-US" dirty="0"/>
              <a:t>Definition: a political position that the will of the people should directly be enacted, without hindrance from established political systems.</a:t>
            </a:r>
          </a:p>
          <a:p>
            <a:pPr lvl="2"/>
            <a:r>
              <a:rPr lang="en-US" dirty="0"/>
              <a:t>Different from direct democracy, in that it opposes systemized procedures as anti-people.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Increased trend in many countries during the 10s</a:t>
            </a:r>
          </a:p>
          <a:p>
            <a:pPr lvl="2"/>
            <a:r>
              <a:rPr lang="en-US" dirty="0"/>
              <a:t>Political solutions to issues become harder to achieve, especially in advanced democracies.</a:t>
            </a:r>
          </a:p>
          <a:p>
            <a:pPr lvl="2"/>
            <a:r>
              <a:rPr lang="en-US" dirty="0"/>
              <a:t>Globalized economics pushed vulnerable classes to faux-nostalgia, anti-immigration diversity, and even ethno-nationalism.</a:t>
            </a:r>
          </a:p>
        </p:txBody>
      </p:sp>
    </p:spTree>
    <p:extLst>
      <p:ext uri="{BB962C8B-B14F-4D97-AF65-F5344CB8AC3E}">
        <p14:creationId xmlns:p14="http://schemas.microsoft.com/office/powerpoint/2010/main" val="1570159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0317-970E-7C2D-813B-FD61C32E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62542-A840-777D-3C36-39A70A47B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Populism’s wet dream: digital spaces as…</a:t>
            </a:r>
          </a:p>
          <a:p>
            <a:pPr lvl="1"/>
            <a:r>
              <a:rPr lang="en-US" dirty="0"/>
              <a:t>Alternative to “elite” media</a:t>
            </a:r>
          </a:p>
          <a:p>
            <a:pPr lvl="2"/>
            <a:r>
              <a:rPr lang="en-US" dirty="0"/>
              <a:t>Case: the famous “media has a liberal bias” myth</a:t>
            </a:r>
          </a:p>
          <a:p>
            <a:pPr lvl="1"/>
            <a:r>
              <a:rPr lang="en-US" dirty="0"/>
              <a:t>Unfettered free speech of the people</a:t>
            </a:r>
          </a:p>
          <a:p>
            <a:pPr lvl="2"/>
            <a:r>
              <a:rPr lang="en-US" dirty="0"/>
              <a:t>Because I’m a people so whatever destructive ideas I have must be right.</a:t>
            </a:r>
          </a:p>
          <a:p>
            <a:pPr lvl="1"/>
            <a:r>
              <a:rPr lang="en-US" dirty="0"/>
              <a:t>Organizing ground for populist movements</a:t>
            </a:r>
          </a:p>
          <a:p>
            <a:pPr lvl="2"/>
            <a:r>
              <a:rPr lang="en-US" dirty="0"/>
              <a:t>If it works for other grassroots as well, why not.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Cases in point: MAGA. Brexit. Far-right </a:t>
            </a:r>
            <a:r>
              <a:rPr lang="en-US" dirty="0" err="1"/>
              <a:t>govs</a:t>
            </a:r>
            <a:r>
              <a:rPr lang="en-US" dirty="0"/>
              <a:t> elected in many places.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03B6-66A3-DB7E-3DC3-378D2A1E9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8382000" cy="4572000"/>
          </a:xfrm>
        </p:spPr>
        <p:txBody>
          <a:bodyPr/>
          <a:lstStyle/>
          <a:p>
            <a:pPr lvl="1"/>
            <a:r>
              <a:rPr lang="en-US" i="1" dirty="0"/>
              <a:t>Terminator</a:t>
            </a:r>
            <a:r>
              <a:rPr lang="en-US" baseline="0" dirty="0"/>
              <a:t>: Skynet, the AI</a:t>
            </a:r>
            <a:r>
              <a:rPr lang="en-US" dirty="0"/>
              <a:t> network</a:t>
            </a:r>
            <a:r>
              <a:rPr lang="en-US" baseline="0" dirty="0"/>
              <a:t> decides that humans are</a:t>
            </a:r>
            <a:r>
              <a:rPr lang="en-US" dirty="0"/>
              <a:t> the problem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4F5A75-2156-138B-82A9-4E02EC8C6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524000"/>
            <a:ext cx="812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46186A-F5C6-B234-5CD8-50A1D30D145D}"/>
              </a:ext>
            </a:extLst>
          </p:cNvPr>
          <p:cNvSpPr txBox="1"/>
          <p:nvPr/>
        </p:nvSpPr>
        <p:spPr>
          <a:xfrm>
            <a:off x="2895600" y="6377609"/>
            <a:ext cx="6174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…But on a more realistic note, let’s narrow down on </a:t>
            </a:r>
            <a:r>
              <a:rPr lang="en-US" i="1" dirty="0"/>
              <a:t>democracy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681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4A731-F90C-5011-7EA2-38FC44EF4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C8349-0814-24C9-C841-0F159AA6C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eDemocracy</a:t>
            </a:r>
            <a:r>
              <a:rPr lang="en-US" dirty="0"/>
              <a:t>: more than having just the technology</a:t>
            </a:r>
          </a:p>
          <a:p>
            <a:r>
              <a:rPr lang="en-US" dirty="0"/>
              <a:t>Public sphere: good moderation needed</a:t>
            </a:r>
          </a:p>
          <a:p>
            <a:r>
              <a:rPr lang="en-US" dirty="0"/>
              <a:t>Networked action: reviewing goals, looking for longevity</a:t>
            </a:r>
          </a:p>
        </p:txBody>
      </p:sp>
    </p:spTree>
    <p:extLst>
      <p:ext uri="{BB962C8B-B14F-4D97-AF65-F5344CB8AC3E}">
        <p14:creationId xmlns:p14="http://schemas.microsoft.com/office/powerpoint/2010/main" val="1639476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72D1-E29A-A5D9-C234-42DB2DC1C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week:</a:t>
            </a:r>
          </a:p>
          <a:p>
            <a:pPr lvl="1"/>
            <a:r>
              <a:rPr lang="en-US" dirty="0" err="1"/>
              <a:t>Prosumption</a:t>
            </a:r>
            <a:r>
              <a:rPr lang="en-US" dirty="0"/>
              <a:t>, or the idea that we consume by creating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287360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6005-46E4-034A-2223-57D2342B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7772400" cy="5136360"/>
          </a:xfrm>
        </p:spPr>
        <p:txBody>
          <a:bodyPr>
            <a:normAutofit/>
          </a:bodyPr>
          <a:lstStyle/>
          <a:p>
            <a:r>
              <a:rPr lang="en-US" dirty="0"/>
              <a:t>Democracy</a:t>
            </a:r>
          </a:p>
          <a:p>
            <a:pPr lvl="1"/>
            <a:r>
              <a:rPr lang="en-US" dirty="0"/>
              <a:t>A social operating system based on the idea of self-rule, by making people rule people.</a:t>
            </a:r>
          </a:p>
          <a:p>
            <a:pPr lvl="2"/>
            <a:r>
              <a:rPr lang="en-US" dirty="0"/>
              <a:t>With mechanisms to reflect the will of the people.</a:t>
            </a:r>
          </a:p>
          <a:p>
            <a:pPr lvl="3"/>
            <a:r>
              <a:rPr lang="en-US" dirty="0"/>
              <a:t>Most notably, elections for representatives.</a:t>
            </a:r>
          </a:p>
          <a:p>
            <a:pPr lvl="2"/>
            <a:r>
              <a:rPr lang="en-US" dirty="0"/>
              <a:t>Which makes it by definition </a:t>
            </a:r>
            <a:r>
              <a:rPr lang="en-US" i="1" dirty="0"/>
              <a:t>legitimate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Hence, every modern nation proclaims to be one.</a:t>
            </a:r>
          </a:p>
          <a:p>
            <a:pPr lvl="3"/>
            <a:r>
              <a:rPr lang="en-US" dirty="0"/>
              <a:t>Yes, even North Korea.</a:t>
            </a:r>
          </a:p>
        </p:txBody>
      </p:sp>
      <p:pic>
        <p:nvPicPr>
          <p:cNvPr id="2050" name="Picture 2" descr="Ouroboros - Wikipedia">
            <a:extLst>
              <a:ext uri="{FF2B5EF4-FFF2-40B4-BE49-F238E27FC236}">
                <a16:creationId xmlns:a16="http://schemas.microsoft.com/office/drawing/2014/main" id="{85B39F3A-D612-426C-81BD-717122984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000" y="4114800"/>
            <a:ext cx="2669800" cy="26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9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A24B-D39D-F1DF-3C69-E0A81F80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5E7D-A998-9D3D-3034-CD4E4018C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3560"/>
            <a:ext cx="8229600" cy="45720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But a </a:t>
            </a:r>
            <a:r>
              <a:rPr lang="en-US" i="1" dirty="0"/>
              <a:t>well-running</a:t>
            </a:r>
            <a:r>
              <a:rPr lang="en-US" dirty="0"/>
              <a:t> democracy REQUIRES a vast majority of its people to…</a:t>
            </a:r>
          </a:p>
          <a:p>
            <a:pPr lvl="2"/>
            <a:r>
              <a:rPr lang="en-US" dirty="0"/>
              <a:t>Stay well-informed on public issues of urgency, </a:t>
            </a:r>
          </a:p>
          <a:p>
            <a:pPr lvl="2"/>
            <a:r>
              <a:rPr lang="en-US" dirty="0"/>
              <a:t>Have networks with other people to strengthen causes,</a:t>
            </a:r>
          </a:p>
          <a:p>
            <a:pPr lvl="2"/>
            <a:r>
              <a:rPr lang="en-US" dirty="0"/>
              <a:t>Take various actions on decision-making.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(…otherwise, it is just an inefficient, dysfunctional mess of a system that gets abused all the time by powerholders, resulting in problematic outcomes.)</a:t>
            </a:r>
          </a:p>
          <a:p>
            <a:pPr lvl="2"/>
            <a:r>
              <a:rPr lang="en-US" dirty="0"/>
              <a:t>Fascism, church-and-state recombined, race-nationalism, diminishing public good, </a:t>
            </a:r>
            <a:r>
              <a:rPr lang="en-US" dirty="0" err="1"/>
              <a:t>etc</a:t>
            </a:r>
            <a:r>
              <a:rPr lang="en-US" dirty="0"/>
              <a:t> from historical evidence.</a:t>
            </a:r>
          </a:p>
        </p:txBody>
      </p:sp>
    </p:spTree>
    <p:extLst>
      <p:ext uri="{BB962C8B-B14F-4D97-AF65-F5344CB8AC3E}">
        <p14:creationId xmlns:p14="http://schemas.microsoft.com/office/powerpoint/2010/main" val="195625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2093-E586-B82F-253B-F2BFA693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Hopes of </a:t>
            </a:r>
            <a:r>
              <a:rPr lang="en-US" dirty="0" err="1"/>
              <a:t>eDemocracy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9AC2F-2A39-9F3C-239C-9DC7DE332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312440"/>
          </a:xfrm>
        </p:spPr>
        <p:txBody>
          <a:bodyPr>
            <a:normAutofit/>
          </a:bodyPr>
          <a:lstStyle/>
          <a:p>
            <a:r>
              <a:rPr lang="en-US" dirty="0"/>
              <a:t>Digital media as </a:t>
            </a:r>
            <a:r>
              <a:rPr lang="en-US" i="1" dirty="0"/>
              <a:t>tools</a:t>
            </a:r>
            <a:r>
              <a:rPr lang="en-US" dirty="0"/>
              <a:t> to make existing processes easier. </a:t>
            </a:r>
          </a:p>
          <a:p>
            <a:pPr lvl="1"/>
            <a:r>
              <a:rPr lang="en-US" dirty="0"/>
              <a:t>Access to public data, instead of public requests and libraries</a:t>
            </a:r>
          </a:p>
          <a:p>
            <a:pPr lvl="1"/>
            <a:r>
              <a:rPr lang="en-US" dirty="0"/>
              <a:t>Online petitions, instead of paper petitions</a:t>
            </a:r>
          </a:p>
          <a:p>
            <a:pPr lvl="1"/>
            <a:r>
              <a:rPr lang="en-US" dirty="0"/>
              <a:t>Online voting, instead of physical places and lines</a:t>
            </a:r>
          </a:p>
        </p:txBody>
      </p:sp>
    </p:spTree>
    <p:extLst>
      <p:ext uri="{BB962C8B-B14F-4D97-AF65-F5344CB8AC3E}">
        <p14:creationId xmlns:p14="http://schemas.microsoft.com/office/powerpoint/2010/main" val="308451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0542-FDC4-B76D-C549-70703F93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53CB-96FE-AC07-FF8E-98C2F0D2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networked digital communication matured, other more complex elements came within sight: </a:t>
            </a:r>
          </a:p>
          <a:p>
            <a:pPr marL="68580" indent="0">
              <a:buNone/>
            </a:pPr>
            <a:br>
              <a:rPr lang="en-US" dirty="0"/>
            </a:br>
            <a:r>
              <a:rPr lang="en-US" dirty="0"/>
              <a:t>	1. discussion. </a:t>
            </a:r>
            <a:br>
              <a:rPr lang="en-US" dirty="0"/>
            </a:br>
            <a:r>
              <a:rPr lang="en-US" dirty="0"/>
              <a:t>	2. networked action.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1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1CE3BE-02E0-47F4-C522-DD9374E3015F}"/>
              </a:ext>
            </a:extLst>
          </p:cNvPr>
          <p:cNvSpPr/>
          <p:nvPr/>
        </p:nvSpPr>
        <p:spPr>
          <a:xfrm>
            <a:off x="914400" y="5105400"/>
            <a:ext cx="7772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EC56A0-E1F2-DB2B-1E71-76D863AB2B3E}"/>
              </a:ext>
            </a:extLst>
          </p:cNvPr>
          <p:cNvSpPr/>
          <p:nvPr/>
        </p:nvSpPr>
        <p:spPr>
          <a:xfrm>
            <a:off x="914400" y="2819400"/>
            <a:ext cx="7772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05450" y="3750366"/>
            <a:ext cx="7010400" cy="2073156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7924800" cy="914400"/>
          </a:xfrm>
        </p:spPr>
        <p:txBody>
          <a:bodyPr/>
          <a:lstStyle/>
          <a:p>
            <a:r>
              <a:rPr lang="en-US" dirty="0"/>
              <a:t>The Ideal Discussion: Public 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772400" cy="49220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J. Habermas: contemporary conceptualization</a:t>
            </a:r>
          </a:p>
          <a:p>
            <a:pPr lvl="1"/>
            <a:r>
              <a:rPr lang="en-US" dirty="0"/>
              <a:t>In short: the ideal open social forum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4914" lvl="1" indent="0" algn="ctr">
              <a:buNone/>
            </a:pPr>
            <a:r>
              <a:rPr lang="en-US" b="1" dirty="0"/>
              <a:t>Lifeworld</a:t>
            </a:r>
            <a:r>
              <a:rPr lang="en-US" dirty="0"/>
              <a:t>, private and individual experiences</a:t>
            </a:r>
          </a:p>
          <a:p>
            <a:pPr lvl="1"/>
            <a:endParaRPr lang="en-US" dirty="0"/>
          </a:p>
          <a:p>
            <a:pPr marL="454914" lvl="1" indent="0">
              <a:buNone/>
            </a:pPr>
            <a:r>
              <a:rPr lang="en-US" dirty="0"/>
              <a:t>  The “</a:t>
            </a:r>
            <a:r>
              <a:rPr lang="en-US" b="1" dirty="0"/>
              <a:t>Public</a:t>
            </a:r>
            <a:r>
              <a:rPr lang="en-US" dirty="0"/>
              <a:t>” realm: </a:t>
            </a:r>
          </a:p>
          <a:p>
            <a:pPr marL="454914" lvl="1" indent="0">
              <a:buNone/>
            </a:pPr>
            <a:r>
              <a:rPr lang="en-US" dirty="0"/>
              <a:t>  discussing public issues  freely to form opinions</a:t>
            </a:r>
          </a:p>
          <a:p>
            <a:pPr lvl="2"/>
            <a:r>
              <a:rPr lang="en-US" dirty="0"/>
              <a:t>Communicative action, governed by </a:t>
            </a:r>
            <a:r>
              <a:rPr lang="en-US" b="1" dirty="0"/>
              <a:t>rationality</a:t>
            </a:r>
          </a:p>
          <a:p>
            <a:pPr lvl="2"/>
            <a:r>
              <a:rPr lang="en-US" dirty="0"/>
              <a:t>Nothing else matters here (e.g. money, status, race…)</a:t>
            </a:r>
          </a:p>
          <a:p>
            <a:pPr lvl="2"/>
            <a:r>
              <a:rPr lang="en-US" dirty="0"/>
              <a:t>The bridge between lifeworld and system</a:t>
            </a:r>
          </a:p>
          <a:p>
            <a:pPr lvl="3"/>
            <a:r>
              <a:rPr lang="en-US" dirty="0"/>
              <a:t>Ideas based on life experience, feeding into upgrading system</a:t>
            </a:r>
          </a:p>
          <a:p>
            <a:pPr lvl="2"/>
            <a:endParaRPr lang="en-US" dirty="0"/>
          </a:p>
          <a:p>
            <a:pPr marL="454914" lvl="1" indent="0" algn="ctr">
              <a:buNone/>
            </a:pPr>
            <a:r>
              <a:rPr lang="en-US" b="1" dirty="0"/>
              <a:t>System</a:t>
            </a:r>
            <a:r>
              <a:rPr lang="en-US" dirty="0"/>
              <a:t>, institutionalized social procedures</a:t>
            </a:r>
          </a:p>
        </p:txBody>
      </p:sp>
    </p:spTree>
    <p:extLst>
      <p:ext uri="{BB962C8B-B14F-4D97-AF65-F5344CB8AC3E}">
        <p14:creationId xmlns:p14="http://schemas.microsoft.com/office/powerpoint/2010/main" val="325871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499D-8E9D-99E1-5DE2-2491BF47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9FA7-B74C-9BA2-4AED-5455BA4B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56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/>
              <a:t>Can digital “spaces” become such public spheres? </a:t>
            </a:r>
          </a:p>
          <a:p>
            <a:pPr marL="454914" lvl="1" indent="0">
              <a:buNone/>
            </a:pPr>
            <a:endParaRPr lang="en-US" dirty="0"/>
          </a:p>
          <a:p>
            <a:r>
              <a:rPr lang="en-US" dirty="0"/>
              <a:t>Hopes: the potentials are there.</a:t>
            </a:r>
          </a:p>
          <a:p>
            <a:pPr lvl="1"/>
            <a:r>
              <a:rPr lang="en-US" dirty="0"/>
              <a:t>Open, unrestricted identity, communicative action, data for rationality,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37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_Theme1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B0F0"/>
      </a:hlink>
      <a:folHlink>
        <a:srgbClr val="919191"/>
      </a:folHlink>
    </a:clrScheme>
    <a:fontScheme name="Custom 2">
      <a:majorFont>
        <a:latin typeface="Arial"/>
        <a:ea typeface="HY중고딕"/>
        <a:cs typeface=""/>
      </a:majorFont>
      <a:minorFont>
        <a:latin typeface="Corbel"/>
        <a:ea typeface="맑은 고딕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7415</TotalTime>
  <Words>1758</Words>
  <Application>Microsoft Office PowerPoint</Application>
  <PresentationFormat>On-screen Show (4:3)</PresentationFormat>
  <Paragraphs>226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Corbel</vt:lpstr>
      <vt:lpstr>Wingdings</vt:lpstr>
      <vt:lpstr>Wingdings 2</vt:lpstr>
      <vt:lpstr>Wingdings 3</vt:lpstr>
      <vt:lpstr>cap_Theme1</vt:lpstr>
      <vt:lpstr>Digital Politics:  Online Public Sphere</vt:lpstr>
      <vt:lpstr>How Digital Changes Politics</vt:lpstr>
      <vt:lpstr>PowerPoint Presentation</vt:lpstr>
      <vt:lpstr>PowerPoint Presentation</vt:lpstr>
      <vt:lpstr>PowerPoint Presentation</vt:lpstr>
      <vt:lpstr>Early Hopes of eDemocracy</vt:lpstr>
      <vt:lpstr>PowerPoint Presentation</vt:lpstr>
      <vt:lpstr>The Ideal Discussion: Public 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Networked Action</vt:lpstr>
      <vt:lpstr>PowerPoint Presentation</vt:lpstr>
      <vt:lpstr>PowerPoint Presentation</vt:lpstr>
      <vt:lpstr>PowerPoint Presentation</vt:lpstr>
      <vt:lpstr>Information Politics</vt:lpstr>
      <vt:lpstr>Networked Motivation: Visibility</vt:lpstr>
      <vt:lpstr>Networked Mobilization</vt:lpstr>
      <vt:lpstr>Networked Organizing</vt:lpstr>
      <vt:lpstr>PowerPoint Presentation</vt:lpstr>
      <vt:lpstr>PowerPoint Presentation</vt:lpstr>
      <vt:lpstr>The Dark Side: Populism</vt:lpstr>
      <vt:lpstr>PowerPoint Presentation</vt:lpstr>
      <vt:lpstr>Where Do We Go From Here?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capcold</dc:creator>
  <cp:lastModifiedBy>Nakho Kim</cp:lastModifiedBy>
  <cp:revision>335</cp:revision>
  <dcterms:created xsi:type="dcterms:W3CDTF">2015-09-01T13:34:39Z</dcterms:created>
  <dcterms:modified xsi:type="dcterms:W3CDTF">2022-10-05T11:52:56Z</dcterms:modified>
</cp:coreProperties>
</file>