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9"/>
  </p:notesMasterIdLst>
  <p:sldIdLst>
    <p:sldId id="274" r:id="rId2"/>
    <p:sldId id="302" r:id="rId3"/>
    <p:sldId id="282" r:id="rId4"/>
    <p:sldId id="279" r:id="rId5"/>
    <p:sldId id="287" r:id="rId6"/>
    <p:sldId id="288" r:id="rId7"/>
    <p:sldId id="289" r:id="rId8"/>
    <p:sldId id="294" r:id="rId9"/>
    <p:sldId id="290" r:id="rId10"/>
    <p:sldId id="292" r:id="rId11"/>
    <p:sldId id="293" r:id="rId12"/>
    <p:sldId id="291" r:id="rId13"/>
    <p:sldId id="305" r:id="rId14"/>
    <p:sldId id="297" r:id="rId15"/>
    <p:sldId id="296" r:id="rId16"/>
    <p:sldId id="306" r:id="rId17"/>
    <p:sldId id="303" r:id="rId18"/>
    <p:sldId id="298" r:id="rId19"/>
    <p:sldId id="299" r:id="rId20"/>
    <p:sldId id="276" r:id="rId21"/>
    <p:sldId id="283" r:id="rId22"/>
    <p:sldId id="281" r:id="rId23"/>
    <p:sldId id="304" r:id="rId24"/>
    <p:sldId id="300" r:id="rId25"/>
    <p:sldId id="278" r:id="rId26"/>
    <p:sldId id="277" r:id="rId27"/>
    <p:sldId id="284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4559" autoAdjust="0"/>
    <p:restoredTop sz="93634" autoAdjust="0"/>
  </p:normalViewPr>
  <p:slideViewPr>
    <p:cSldViewPr snapToGrid="0">
      <p:cViewPr varScale="1">
        <p:scale>
          <a:sx n="74" d="100"/>
          <a:sy n="74" d="100"/>
        </p:scale>
        <p:origin x="356" y="56"/>
      </p:cViewPr>
      <p:guideLst/>
    </p:cSldViewPr>
  </p:slideViewPr>
  <p:outlineViewPr>
    <p:cViewPr>
      <p:scale>
        <a:sx n="33" d="100"/>
        <a:sy n="33" d="100"/>
      </p:scale>
      <p:origin x="0" y="-1887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8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7991E8-9F3A-4AC9-889F-1FFC1B73A937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6AE061-A2F0-4CF6-96F1-6B10D0D81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2101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6AE061-A2F0-4CF6-96F1-6B10D0D81470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3071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B00DC-6693-40BD-99AA-25BD4078F3B0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C016B-C9C4-4B25-B4A4-CA12081C7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5618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B00DC-6693-40BD-99AA-25BD4078F3B0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C016B-C9C4-4B25-B4A4-CA12081C7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406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B00DC-6693-40BD-99AA-25BD4078F3B0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C016B-C9C4-4B25-B4A4-CA12081C7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272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B00DC-6693-40BD-99AA-25BD4078F3B0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C016B-C9C4-4B25-B4A4-CA12081C7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132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B00DC-6693-40BD-99AA-25BD4078F3B0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C016B-C9C4-4B25-B4A4-CA12081C7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257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B00DC-6693-40BD-99AA-25BD4078F3B0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C016B-C9C4-4B25-B4A4-CA12081C7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14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B00DC-6693-40BD-99AA-25BD4078F3B0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C016B-C9C4-4B25-B4A4-CA12081C7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95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B00DC-6693-40BD-99AA-25BD4078F3B0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C016B-C9C4-4B25-B4A4-CA12081C7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536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B00DC-6693-40BD-99AA-25BD4078F3B0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C016B-C9C4-4B25-B4A4-CA12081C7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420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B00DC-6693-40BD-99AA-25BD4078F3B0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C016B-C9C4-4B25-B4A4-CA12081C7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230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B00DC-6693-40BD-99AA-25BD4078F3B0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C016B-C9C4-4B25-B4A4-CA12081C7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81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CB00DC-6693-40BD-99AA-25BD4078F3B0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7C016B-C9C4-4B25-B4A4-CA12081C7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06624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dmca.com/FAQ/What-is-a-DMCA-Takedown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www.npr.org/sections/thetwo-way/2017/09/12/550417823/-animal-rights-advocates-photographer-compromise-over-ownership-of-monkey-selfie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eb.archive.org/web/20150414233112/http:/www.sptimes.com/2002/11/17/Worldandnation/Victor_vs_Victoria.shtml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8CD54-9C9B-45AD-B6F8-DED24316F3D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latin typeface="+mn-lt"/>
              </a:rPr>
              <a:t>Intellectual Property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E5F28D-4808-4348-B74A-FB10DA0EF8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4892537"/>
            <a:ext cx="6858000" cy="1362489"/>
          </a:xfrm>
        </p:spPr>
        <p:txBody>
          <a:bodyPr>
            <a:normAutofit lnSpcReduction="10000"/>
          </a:bodyPr>
          <a:lstStyle/>
          <a:p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Media Law and Ethics Week 6 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PSH COMM 458 SP23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Nakho Kim</a:t>
            </a:r>
          </a:p>
        </p:txBody>
      </p:sp>
    </p:spTree>
    <p:extLst>
      <p:ext uri="{BB962C8B-B14F-4D97-AF65-F5344CB8AC3E}">
        <p14:creationId xmlns:p14="http://schemas.microsoft.com/office/powerpoint/2010/main" val="6461003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7B1EAB-E337-44DC-A24E-7BE09C310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8F2D09-6F0B-45B5-9B61-65AD99C930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Patent infringements</a:t>
            </a:r>
          </a:p>
          <a:p>
            <a:pPr lvl="1"/>
            <a:r>
              <a:rPr lang="en-US" dirty="0"/>
              <a:t>Remedied w / permanent injunction; tested.</a:t>
            </a:r>
          </a:p>
          <a:p>
            <a:pPr lvl="2"/>
            <a:r>
              <a:rPr lang="en-US" dirty="0"/>
              <a:t>Plaintiff must have suffered irreparable injury</a:t>
            </a:r>
          </a:p>
          <a:p>
            <a:pPr lvl="2"/>
            <a:r>
              <a:rPr lang="en-US" dirty="0"/>
              <a:t>Remedies at law are inadequate to compensate</a:t>
            </a:r>
          </a:p>
          <a:p>
            <a:pPr lvl="2"/>
            <a:r>
              <a:rPr lang="en-US" dirty="0"/>
              <a:t>In balancing the hardships, a remedy in equity is justified</a:t>
            </a:r>
          </a:p>
          <a:p>
            <a:pPr lvl="2"/>
            <a:r>
              <a:rPr lang="en-US" dirty="0"/>
              <a:t>Public interest would not be disserved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Hence, often settled out of court.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Case: Apple Inc. v. Samsung Electronics Co. (2011)</a:t>
            </a:r>
          </a:p>
        </p:txBody>
      </p:sp>
    </p:spTree>
    <p:extLst>
      <p:ext uri="{BB962C8B-B14F-4D97-AF65-F5344CB8AC3E}">
        <p14:creationId xmlns:p14="http://schemas.microsoft.com/office/powerpoint/2010/main" val="11666086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9to5mac.files.wordpress.com/2013/08/patents.jpg">
            <a:extLst>
              <a:ext uri="{FF2B5EF4-FFF2-40B4-BE49-F238E27FC236}">
                <a16:creationId xmlns:a16="http://schemas.microsoft.com/office/drawing/2014/main" id="{EE311677-F56B-4589-A3DF-39A6A39F53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733425"/>
            <a:ext cx="9134475" cy="539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21819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9BD67D-5478-42B2-AA4E-4A8EF913E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Copyrights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566F9-3777-4ADA-871D-5881435D8A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Laws: federal statutory </a:t>
            </a:r>
          </a:p>
          <a:p>
            <a:pPr lvl="1"/>
            <a:r>
              <a:rPr lang="en-US" dirty="0"/>
              <a:t>Copyright Act of 1909</a:t>
            </a:r>
          </a:p>
          <a:p>
            <a:pPr lvl="2"/>
            <a:r>
              <a:rPr lang="en-US" dirty="0"/>
              <a:t>Patched repeatedly with new media tech</a:t>
            </a:r>
          </a:p>
          <a:p>
            <a:pPr lvl="1"/>
            <a:r>
              <a:rPr lang="en-US" dirty="0"/>
              <a:t>Copyright Act of 1976 </a:t>
            </a:r>
          </a:p>
          <a:p>
            <a:pPr lvl="2"/>
            <a:r>
              <a:rPr lang="en-US" dirty="0"/>
              <a:t>Duration extended, criteria clarified </a:t>
            </a:r>
          </a:p>
          <a:p>
            <a:pPr lvl="1"/>
            <a:r>
              <a:rPr lang="en-US" dirty="0"/>
              <a:t>Digital Millennium Copyright Act (DMCA) of 1998</a:t>
            </a:r>
          </a:p>
          <a:p>
            <a:pPr lvl="2"/>
            <a:r>
              <a:rPr lang="en-US" dirty="0"/>
              <a:t>Internet considered; </a:t>
            </a:r>
            <a:r>
              <a:rPr lang="en-US" b="1" dirty="0"/>
              <a:t>circumventing protection</a:t>
            </a:r>
            <a:r>
              <a:rPr lang="en-US" dirty="0"/>
              <a:t> is criminalized</a:t>
            </a:r>
          </a:p>
          <a:p>
            <a:pPr lvl="2"/>
            <a:r>
              <a:rPr lang="en-US" dirty="0"/>
              <a:t>Unwitting intermediaries are exempted from liability (§ 512)</a:t>
            </a:r>
          </a:p>
          <a:p>
            <a:pPr lvl="3"/>
            <a:r>
              <a:rPr lang="en-US" dirty="0"/>
              <a:t>AS</a:t>
            </a:r>
            <a:r>
              <a:rPr lang="ko-KR" altLang="en-US" dirty="0"/>
              <a:t> </a:t>
            </a:r>
            <a:r>
              <a:rPr lang="en-US" altLang="ko-KR" dirty="0"/>
              <a:t>LONG</a:t>
            </a:r>
            <a:r>
              <a:rPr lang="ko-KR" altLang="en-US" dirty="0"/>
              <a:t> </a:t>
            </a:r>
            <a:r>
              <a:rPr lang="en-US" altLang="ko-KR" dirty="0"/>
              <a:t>AS</a:t>
            </a:r>
            <a:r>
              <a:rPr lang="en-US" dirty="0"/>
              <a:t> they adhere to takedown requests </a:t>
            </a:r>
          </a:p>
          <a:p>
            <a:pPr lvl="4"/>
            <a:r>
              <a:rPr lang="en-US" dirty="0">
                <a:hlinkClick r:id="rId2"/>
              </a:rPr>
              <a:t>https://www.dmca.com/FAQ/What-is-a-DMCA-Takedown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145977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067F577-8A6A-DA78-B349-2E43608F45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4681" y="0"/>
            <a:ext cx="73493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2346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FA1CEB-4FE3-4959-84CC-9D469C0EC3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27321"/>
            <a:ext cx="7879919" cy="4580638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Duration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r>
              <a:rPr lang="en-US" dirty="0"/>
              <a:t>How it is granted</a:t>
            </a:r>
          </a:p>
          <a:p>
            <a:pPr lvl="1"/>
            <a:r>
              <a:rPr lang="en-US" dirty="0"/>
              <a:t>Automatically with the creation, to the creator(s) unless work for hire</a:t>
            </a:r>
          </a:p>
          <a:p>
            <a:pPr lvl="0"/>
            <a:r>
              <a:rPr lang="en-US" dirty="0"/>
              <a:t>Conditions </a:t>
            </a:r>
          </a:p>
          <a:p>
            <a:pPr lvl="1"/>
            <a:r>
              <a:rPr lang="en-US" b="1" dirty="0"/>
              <a:t>Just </a:t>
            </a:r>
            <a:r>
              <a:rPr lang="en-US" b="1" dirty="0">
                <a:solidFill>
                  <a:srgbClr val="FFFF00"/>
                </a:solidFill>
              </a:rPr>
              <a:t>original expressions</a:t>
            </a:r>
            <a:r>
              <a:rPr lang="en-US" dirty="0"/>
              <a:t> (not reproductions, not (unformulated) ideas (sec 102b))</a:t>
            </a:r>
          </a:p>
          <a:p>
            <a:pPr lvl="0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36AD17-3626-466E-AF01-089E7ADD92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7844" y="914966"/>
            <a:ext cx="6115050" cy="223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725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F1AF1D-BAA6-4076-9D36-9D3A38168F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829736"/>
            <a:ext cx="7886700" cy="5820443"/>
          </a:xfrm>
        </p:spPr>
        <p:txBody>
          <a:bodyPr>
            <a:normAutofit/>
          </a:bodyPr>
          <a:lstStyle/>
          <a:p>
            <a:r>
              <a:rPr lang="en-US" dirty="0"/>
              <a:t>Exclusive</a:t>
            </a:r>
          </a:p>
          <a:p>
            <a:pPr lvl="1"/>
            <a:r>
              <a:rPr lang="en-US" dirty="0"/>
              <a:t>Reproduction</a:t>
            </a:r>
          </a:p>
          <a:p>
            <a:pPr lvl="1"/>
            <a:r>
              <a:rPr lang="en-US" dirty="0"/>
              <a:t>Preparing derivative works </a:t>
            </a:r>
          </a:p>
          <a:p>
            <a:pPr lvl="1"/>
            <a:r>
              <a:rPr lang="en-US" dirty="0"/>
              <a:t>Distributing copies</a:t>
            </a:r>
          </a:p>
          <a:p>
            <a:pPr lvl="1"/>
            <a:r>
              <a:rPr lang="en-US" dirty="0"/>
              <a:t>Performing publicly</a:t>
            </a:r>
          </a:p>
          <a:p>
            <a:pPr lvl="1"/>
            <a:r>
              <a:rPr lang="en-US" dirty="0"/>
              <a:t>Displaying publicly</a:t>
            </a:r>
          </a:p>
          <a:p>
            <a:pPr lvl="1"/>
            <a:r>
              <a:rPr lang="en-US" dirty="0"/>
              <a:t>Performing by digital means</a:t>
            </a:r>
          </a:p>
          <a:p>
            <a:pPr lvl="1"/>
            <a:endParaRPr lang="en-US" dirty="0"/>
          </a:p>
          <a:p>
            <a:r>
              <a:rPr lang="en-US" dirty="0"/>
              <a:t>Copyright OF derivative work?</a:t>
            </a:r>
          </a:p>
          <a:p>
            <a:pPr lvl="1"/>
            <a:r>
              <a:rPr lang="en-US" dirty="0"/>
              <a:t>Uses another’s copyrighted material, adds one’s own</a:t>
            </a:r>
          </a:p>
          <a:p>
            <a:endParaRPr lang="en-US" dirty="0"/>
          </a:p>
          <a:p>
            <a:r>
              <a:rPr lang="en-US" dirty="0"/>
              <a:t>Ownership (of a medium) does not equal copyright</a:t>
            </a:r>
          </a:p>
          <a:p>
            <a:r>
              <a:rPr lang="en-US" dirty="0"/>
              <a:t>Plagiarism does not equal copyright violation</a:t>
            </a:r>
          </a:p>
        </p:txBody>
      </p:sp>
    </p:spTree>
    <p:extLst>
      <p:ext uri="{BB962C8B-B14F-4D97-AF65-F5344CB8AC3E}">
        <p14:creationId xmlns:p14="http://schemas.microsoft.com/office/powerpoint/2010/main" val="24267742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BF75C-0294-D401-25A6-E8833FE2F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[Cases in Point]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77D9DB-E3D2-D184-F4D9-0A933C12D7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8049524" cy="4351338"/>
          </a:xfrm>
        </p:spPr>
        <p:txBody>
          <a:bodyPr>
            <a:normAutofit/>
          </a:bodyPr>
          <a:lstStyle/>
          <a:p>
            <a:r>
              <a:rPr lang="en-US" dirty="0"/>
              <a:t>Generative AI: copyright infringement? </a:t>
            </a:r>
          </a:p>
          <a:p>
            <a:pPr lvl="1"/>
            <a:r>
              <a:rPr lang="en-US" dirty="0"/>
              <a:t>Or rather, plagiarism?</a:t>
            </a:r>
          </a:p>
          <a:p>
            <a:pPr lvl="1"/>
            <a:endParaRPr lang="en-US" dirty="0"/>
          </a:p>
          <a:p>
            <a:r>
              <a:rPr lang="en-US" dirty="0"/>
              <a:t>Recording movies from </a:t>
            </a:r>
            <a:r>
              <a:rPr lang="en-US" dirty="0" err="1"/>
              <a:t>webstream</a:t>
            </a:r>
            <a:r>
              <a:rPr lang="en-US" dirty="0"/>
              <a:t>: cp. </a:t>
            </a:r>
            <a:r>
              <a:rPr lang="en-US" dirty="0" err="1"/>
              <a:t>i</a:t>
            </a:r>
            <a:r>
              <a:rPr lang="en-US" dirty="0"/>
              <a:t>.?</a:t>
            </a:r>
          </a:p>
          <a:p>
            <a:pPr lvl="1"/>
            <a:r>
              <a:rPr lang="en-US" dirty="0"/>
              <a:t>Is it copy protection circumvention?</a:t>
            </a:r>
          </a:p>
          <a:p>
            <a:pPr lvl="1"/>
            <a:r>
              <a:rPr lang="en-US" dirty="0"/>
              <a:t>Or rather, personal use?</a:t>
            </a:r>
          </a:p>
          <a:p>
            <a:endParaRPr lang="en-US" dirty="0"/>
          </a:p>
          <a:p>
            <a:r>
              <a:rPr lang="en-US" dirty="0"/>
              <a:t>NFTs: copyright protection?</a:t>
            </a:r>
          </a:p>
          <a:p>
            <a:pPr lvl="1"/>
            <a:r>
              <a:rPr lang="en-US" dirty="0"/>
              <a:t>Or just a vanity thing?</a:t>
            </a:r>
          </a:p>
        </p:txBody>
      </p:sp>
    </p:spTree>
    <p:extLst>
      <p:ext uri="{BB962C8B-B14F-4D97-AF65-F5344CB8AC3E}">
        <p14:creationId xmlns:p14="http://schemas.microsoft.com/office/powerpoint/2010/main" val="32937462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DD3F8A-2E9A-47B9-AB3C-FEE936007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FF1710-F614-4A77-B6D6-6E515DB92C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Criminal persecution? </a:t>
            </a:r>
          </a:p>
          <a:p>
            <a:pPr lvl="1"/>
            <a:r>
              <a:rPr lang="en-US" dirty="0"/>
              <a:t>Per </a:t>
            </a:r>
            <a:r>
              <a:rPr lang="en-US" b="0" i="0" cap="all" dirty="0">
                <a:solidFill>
                  <a:srgbClr val="FFFFFF"/>
                </a:solidFill>
                <a:effectLst/>
                <a:latin typeface="Helvetica" panose="020B0604020202020204" pitchFamily="34" charset="0"/>
              </a:rPr>
              <a:t>17 U.S.C. 506(A) (1992), </a:t>
            </a:r>
            <a:r>
              <a:rPr lang="en-US" dirty="0"/>
              <a:t>the government must demonstrate </a:t>
            </a:r>
          </a:p>
          <a:p>
            <a:pPr lvl="1"/>
            <a:r>
              <a:rPr lang="en-US" dirty="0"/>
              <a:t>A </a:t>
            </a:r>
            <a:r>
              <a:rPr lang="en-US" i="1" dirty="0"/>
              <a:t>valid</a:t>
            </a:r>
            <a:r>
              <a:rPr lang="en-US" dirty="0"/>
              <a:t> copyright was infringed by the defendant willfully,</a:t>
            </a:r>
          </a:p>
          <a:p>
            <a:pPr lvl="1"/>
            <a:r>
              <a:rPr lang="en-US" dirty="0"/>
              <a:t>For purposes of commercial advantage or private financial gain,</a:t>
            </a:r>
          </a:p>
          <a:p>
            <a:pPr lvl="1"/>
            <a:r>
              <a:rPr lang="en-US" dirty="0"/>
              <a:t>More than 10 copies in 180 days with retail value &gt;$2500 </a:t>
            </a:r>
            <a:r>
              <a:rPr lang="en-US" sz="1400" dirty="0"/>
              <a:t>(*used to be 1k)</a:t>
            </a:r>
            <a:r>
              <a:rPr lang="en-US" dirty="0"/>
              <a:t>, OR distribute a copyrighted work. </a:t>
            </a:r>
            <a:r>
              <a:rPr lang="en-US" sz="1600" dirty="0"/>
              <a:t>(18 USC 2319)</a:t>
            </a:r>
          </a:p>
          <a:p>
            <a:pPr lvl="2"/>
            <a:r>
              <a:rPr lang="en-US" dirty="0"/>
              <a:t>Up to 10 </a:t>
            </a:r>
            <a:r>
              <a:rPr lang="en-US" dirty="0" err="1"/>
              <a:t>yrs</a:t>
            </a:r>
            <a:r>
              <a:rPr lang="en-US" dirty="0"/>
              <a:t>, or $250k, or both.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Attempts = completed acts.</a:t>
            </a:r>
          </a:p>
        </p:txBody>
      </p:sp>
    </p:spTree>
    <p:extLst>
      <p:ext uri="{BB962C8B-B14F-4D97-AF65-F5344CB8AC3E}">
        <p14:creationId xmlns:p14="http://schemas.microsoft.com/office/powerpoint/2010/main" val="4280264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551183-655A-4FDF-81A2-7936E9324D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Works Not Protected by Copyright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10DEFE-D8DD-4122-B78A-6DAF9383A2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Ideas not fixed into an expression i.e. tangible creative product</a:t>
            </a:r>
          </a:p>
          <a:p>
            <a:pPr lvl="0"/>
            <a:r>
              <a:rPr lang="en-US" dirty="0"/>
              <a:t>Any work of the US government</a:t>
            </a:r>
          </a:p>
          <a:p>
            <a:pPr lvl="0"/>
            <a:r>
              <a:rPr lang="en-US" dirty="0"/>
              <a:t>Works consisting wholly of common information</a:t>
            </a:r>
          </a:p>
          <a:p>
            <a:pPr lvl="0"/>
            <a:r>
              <a:rPr lang="en-US" dirty="0"/>
              <a:t>Mere fact itself</a:t>
            </a:r>
          </a:p>
          <a:p>
            <a:pPr lvl="0"/>
            <a:r>
              <a:rPr lang="en-US" dirty="0"/>
              <a:t>Public domain works, i.e. copyrights not existing or expired</a:t>
            </a:r>
          </a:p>
        </p:txBody>
      </p:sp>
    </p:spTree>
    <p:extLst>
      <p:ext uri="{BB962C8B-B14F-4D97-AF65-F5344CB8AC3E}">
        <p14:creationId xmlns:p14="http://schemas.microsoft.com/office/powerpoint/2010/main" val="4818343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2FBF3B-5083-4A39-8EBD-24D43DD79E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658" y="554759"/>
            <a:ext cx="7886700" cy="4351338"/>
          </a:xfrm>
        </p:spPr>
        <p:txBody>
          <a:bodyPr/>
          <a:lstStyle/>
          <a:p>
            <a:r>
              <a:rPr lang="en-US" dirty="0"/>
              <a:t>Case: Monkey Selfie (2015)</a:t>
            </a:r>
          </a:p>
          <a:p>
            <a:pPr lvl="1"/>
            <a:r>
              <a:rPr lang="en-US" sz="1600" dirty="0">
                <a:hlinkClick r:id="rId2"/>
              </a:rPr>
              <a:t>https://www.npr.org/sections/thetwo-way/2017/09/12/550417823/-animal-rights-advocates-photographer-compromise-over-ownership-of-monkey-selfie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PETA sued photographer “on behalf of” the monkey</a:t>
            </a:r>
          </a:p>
          <a:p>
            <a:pPr lvl="1"/>
            <a:r>
              <a:rPr lang="en-US" dirty="0"/>
              <a:t>Settled out of the court </a:t>
            </a:r>
          </a:p>
        </p:txBody>
      </p:sp>
      <p:pic>
        <p:nvPicPr>
          <p:cNvPr id="3074" name="Picture 2" descr="https://media.npr.org/assets/img/2017/09/12/macaca_nigra_self-portrait-3e0070aa19a7fe36e802253048411a38f14a79f8-s800-c85.jpg">
            <a:extLst>
              <a:ext uri="{FF2B5EF4-FFF2-40B4-BE49-F238E27FC236}">
                <a16:creationId xmlns:a16="http://schemas.microsoft.com/office/drawing/2014/main" id="{5CEFEDF5-C2F8-412C-92E9-8EFB8B80DF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627" y="2557221"/>
            <a:ext cx="5734373" cy="4300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74810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332341-E0D9-47AC-91C4-5210EC646E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100" dirty="0"/>
              <a:t>Debate of the Week: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Canonicity of the Derivative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4B2FB6-F1C7-4713-B8E8-491F38C36B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268971"/>
            <a:ext cx="8113568" cy="4351338"/>
          </a:xfrm>
        </p:spPr>
        <p:txBody>
          <a:bodyPr>
            <a:normAutofit/>
          </a:bodyPr>
          <a:lstStyle/>
          <a:p>
            <a:r>
              <a:rPr lang="en-US" dirty="0"/>
              <a:t>Should the original creator have the decision power on the derivative stories, using IP regulations? </a:t>
            </a:r>
          </a:p>
          <a:p>
            <a:pPr lvl="1"/>
            <a:r>
              <a:rPr lang="en-US" dirty="0"/>
              <a:t>Case: Doyle estate sued Netflix for the non-canon depiction of Sherlock Holmes in </a:t>
            </a:r>
            <a:r>
              <a:rPr lang="en-US" i="1" dirty="0"/>
              <a:t>Enola Holmes </a:t>
            </a:r>
            <a:r>
              <a:rPr lang="en-US" dirty="0"/>
              <a:t>(2020)</a:t>
            </a:r>
          </a:p>
          <a:p>
            <a:pPr lvl="1"/>
            <a:r>
              <a:rPr lang="en-US" dirty="0"/>
              <a:t>Case: all Star Wars derivatives (“extended universe”) became non-canon after sale to Disney (2014)</a:t>
            </a:r>
          </a:p>
          <a:p>
            <a:pPr lvl="1"/>
            <a:endParaRPr lang="en-US" dirty="0"/>
          </a:p>
          <a:p>
            <a:r>
              <a:rPr lang="en-US" dirty="0"/>
              <a:t>Pro: Yes, the original creators built that world. </a:t>
            </a:r>
          </a:p>
          <a:p>
            <a:r>
              <a:rPr lang="en-US" dirty="0"/>
              <a:t>Con: Not once it became a broader culture.</a:t>
            </a:r>
          </a:p>
        </p:txBody>
      </p:sp>
    </p:spTree>
    <p:extLst>
      <p:ext uri="{BB962C8B-B14F-4D97-AF65-F5344CB8AC3E}">
        <p14:creationId xmlns:p14="http://schemas.microsoft.com/office/powerpoint/2010/main" val="20124184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017E03-B3CB-4ACC-A8B5-BA78BBA5AE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(more closed)</a:t>
            </a:r>
          </a:p>
          <a:p>
            <a:r>
              <a:rPr lang="en-US" dirty="0"/>
              <a:t>Fully exerting copyrights</a:t>
            </a:r>
          </a:p>
          <a:p>
            <a:r>
              <a:rPr lang="en-US" dirty="0"/>
              <a:t>Fair use: exemptions to copyrights</a:t>
            </a:r>
          </a:p>
          <a:p>
            <a:r>
              <a:rPr lang="en-US" dirty="0"/>
              <a:t>Alternative copyright: pre-permissions</a:t>
            </a:r>
          </a:p>
          <a:p>
            <a:pPr lvl="1"/>
            <a:r>
              <a:rPr lang="en-US" dirty="0"/>
              <a:t>Creative Commons</a:t>
            </a:r>
          </a:p>
          <a:p>
            <a:pPr lvl="1"/>
            <a:r>
              <a:rPr lang="en-US" dirty="0"/>
              <a:t>GNU and the “Copyleft” movement </a:t>
            </a:r>
          </a:p>
          <a:p>
            <a:r>
              <a:rPr lang="en-US" dirty="0"/>
              <a:t>Public Domain</a:t>
            </a:r>
          </a:p>
          <a:p>
            <a:pPr marL="0" indent="0">
              <a:buNone/>
            </a:pPr>
            <a:r>
              <a:rPr lang="en-US" dirty="0"/>
              <a:t>(more open)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3282D71-D525-474D-9A1F-C146A063EC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Spectrum of Copyright Use</a:t>
            </a:r>
            <a:r>
              <a:rPr lang="en-US" baseline="0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3477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4C1574-DB29-4C70-9E43-51344E222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 Domain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E8F44B-79C7-4EEE-9198-D78447A5EA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 things not copyrightable</a:t>
            </a:r>
          </a:p>
          <a:p>
            <a:r>
              <a:rPr lang="en-US" dirty="0"/>
              <a:t>All things that ran out of copyright time</a:t>
            </a:r>
          </a:p>
          <a:p>
            <a:endParaRPr lang="en-US" dirty="0"/>
          </a:p>
          <a:p>
            <a:r>
              <a:rPr lang="en-US" dirty="0"/>
              <a:t>Free to use whenever however</a:t>
            </a:r>
          </a:p>
          <a:p>
            <a:endParaRPr lang="en-US" dirty="0"/>
          </a:p>
          <a:p>
            <a:r>
              <a:rPr lang="en-US" dirty="0"/>
              <a:t>The catch: beware copyrighted expressions of public domain content</a:t>
            </a:r>
          </a:p>
        </p:txBody>
      </p:sp>
    </p:spTree>
    <p:extLst>
      <p:ext uri="{BB962C8B-B14F-4D97-AF65-F5344CB8AC3E}">
        <p14:creationId xmlns:p14="http://schemas.microsoft.com/office/powerpoint/2010/main" val="40563731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993124-AAD8-45ED-A70D-47F98FBDD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Fair Use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D49E44-66AC-46A6-B0BC-4FF83B4574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Legally safe conditions for using copyrighted material without attaining license</a:t>
            </a:r>
          </a:p>
          <a:p>
            <a:endParaRPr lang="en-US" dirty="0"/>
          </a:p>
          <a:p>
            <a:r>
              <a:rPr lang="en-US" dirty="0"/>
              <a:t>Why? </a:t>
            </a:r>
          </a:p>
          <a:p>
            <a:pPr lvl="1"/>
            <a:r>
              <a:rPr lang="en-US" dirty="0"/>
              <a:t>To skip the lengthy process, if obviously used to further Arts and Sciences</a:t>
            </a:r>
          </a:p>
          <a:p>
            <a:pPr lvl="2"/>
            <a:r>
              <a:rPr lang="en-US" dirty="0"/>
              <a:t>…under conditions where </a:t>
            </a:r>
            <a:r>
              <a:rPr lang="en-US" i="1" dirty="0"/>
              <a:t>public interest </a:t>
            </a:r>
            <a:r>
              <a:rPr lang="en-US" dirty="0"/>
              <a:t>balances out </a:t>
            </a:r>
            <a:r>
              <a:rPr lang="en-US" i="1" dirty="0"/>
              <a:t>commercial opportunities</a:t>
            </a:r>
            <a:r>
              <a:rPr lang="en-US" dirty="0"/>
              <a:t>. </a:t>
            </a:r>
          </a:p>
          <a:p>
            <a:pPr lvl="2"/>
            <a:r>
              <a:rPr lang="en-US" dirty="0"/>
              <a:t>Specific tests include: (see diagram, lower left corner)</a:t>
            </a:r>
          </a:p>
        </p:txBody>
      </p:sp>
    </p:spTree>
    <p:extLst>
      <p:ext uri="{BB962C8B-B14F-4D97-AF65-F5344CB8AC3E}">
        <p14:creationId xmlns:p14="http://schemas.microsoft.com/office/powerpoint/2010/main" val="15592558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3D11A-B784-41F7-9F60-C5F314FC0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33B081-7F31-431C-96B9-F49264B3CE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 a nutshell: </a:t>
            </a:r>
          </a:p>
          <a:p>
            <a:r>
              <a:rPr lang="en-US" dirty="0"/>
              <a:t>Communicating ABOUT that IP,</a:t>
            </a:r>
          </a:p>
          <a:p>
            <a:r>
              <a:rPr lang="en-US" dirty="0"/>
              <a:t>without doing business THROUGH that IP</a:t>
            </a:r>
          </a:p>
          <a:p>
            <a:endParaRPr lang="en-US" dirty="0"/>
          </a:p>
          <a:p>
            <a:r>
              <a:rPr lang="en-US" dirty="0"/>
              <a:t>E.g. reporting, research, education, critique, parody... in limited amounts.</a:t>
            </a:r>
          </a:p>
          <a:p>
            <a:pPr lvl="1"/>
            <a:r>
              <a:rPr lang="en-US" dirty="0"/>
              <a:t>Parody/homage: inspired or derivative?</a:t>
            </a:r>
          </a:p>
          <a:p>
            <a:endParaRPr lang="en-US" dirty="0"/>
          </a:p>
          <a:p>
            <a:r>
              <a:rPr lang="en-US" dirty="0"/>
              <a:t>NOT remixing, streaming on </a:t>
            </a:r>
            <a:r>
              <a:rPr lang="en-US" dirty="0" err="1"/>
              <a:t>Youtube</a:t>
            </a:r>
            <a:r>
              <a:rPr lang="en-US" dirty="0"/>
              <a:t>, fanzine, BGM for your movie, </a:t>
            </a:r>
            <a:r>
              <a:rPr lang="en-US" dirty="0" err="1"/>
              <a:t>etc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74548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thumbnails-visually.netdna-ssl.com/can-i-use-that-picture_53ced4adb3a64.jpg">
            <a:extLst>
              <a:ext uri="{FF2B5EF4-FFF2-40B4-BE49-F238E27FC236}">
                <a16:creationId xmlns:a16="http://schemas.microsoft.com/office/drawing/2014/main" id="{5615F65F-24BD-4E69-A579-1FC223BA23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9900"/>
            <a:ext cx="9144000" cy="5916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08702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AA43C2-A2AE-4E70-969D-53304941B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Alternative Copyrights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90DA10-12E8-4D04-B306-B7FD2D8C01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5400191" cy="4351338"/>
          </a:xfrm>
        </p:spPr>
        <p:txBody>
          <a:bodyPr/>
          <a:lstStyle/>
          <a:p>
            <a:r>
              <a:rPr lang="en-US" dirty="0"/>
              <a:t>Copyleft Movement</a:t>
            </a:r>
          </a:p>
          <a:p>
            <a:pPr lvl="1"/>
            <a:r>
              <a:rPr lang="en-US" dirty="0"/>
              <a:t>“Requiring all modified and extended versions of the program to be free as well.”</a:t>
            </a:r>
          </a:p>
          <a:p>
            <a:endParaRPr lang="en-US" dirty="0"/>
          </a:p>
          <a:p>
            <a:pPr lvl="1"/>
            <a:r>
              <a:rPr lang="en-US" dirty="0"/>
              <a:t>Example: Richard Stallman and GNU</a:t>
            </a:r>
          </a:p>
        </p:txBody>
      </p:sp>
      <p:pic>
        <p:nvPicPr>
          <p:cNvPr id="4098" name="Picture 2" descr="Image result for gnu">
            <a:extLst>
              <a:ext uri="{FF2B5EF4-FFF2-40B4-BE49-F238E27FC236}">
                <a16:creationId xmlns:a16="http://schemas.microsoft.com/office/drawing/2014/main" id="{F9D18306-5618-4F2C-BAB6-F79F4C2E07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3308" y="4463512"/>
            <a:ext cx="2450470" cy="2394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Image result for copyleft">
            <a:extLst>
              <a:ext uri="{FF2B5EF4-FFF2-40B4-BE49-F238E27FC236}">
                <a16:creationId xmlns:a16="http://schemas.microsoft.com/office/drawing/2014/main" id="{21067728-6DC5-4EE6-BCF5-F45C2E7C7C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7868" y="1465384"/>
            <a:ext cx="2535910" cy="2535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13025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1D0537-EF08-4DB0-BCC6-B3C4BA14B7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E70752-C317-461E-BE70-AC5B03D948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Creative Commons</a:t>
            </a:r>
          </a:p>
          <a:p>
            <a:pPr lvl="1"/>
            <a:r>
              <a:rPr lang="en-US" dirty="0"/>
              <a:t>Alternative copyright movement started by Lessig et al, 2001 </a:t>
            </a:r>
          </a:p>
          <a:p>
            <a:pPr lvl="2"/>
            <a:r>
              <a:rPr lang="en-US" dirty="0"/>
              <a:t>Along with a non-profit org.</a:t>
            </a:r>
          </a:p>
          <a:p>
            <a:pPr lvl="1"/>
            <a:r>
              <a:rPr lang="en-US" dirty="0"/>
              <a:t>Purpose: encouraging creative remix, while also providing levels of control</a:t>
            </a:r>
          </a:p>
        </p:txBody>
      </p:sp>
    </p:spTree>
    <p:extLst>
      <p:ext uri="{BB962C8B-B14F-4D97-AF65-F5344CB8AC3E}">
        <p14:creationId xmlns:p14="http://schemas.microsoft.com/office/powerpoint/2010/main" val="18109878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D82FD1-3BF3-4B6B-BC40-BCF18748CD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2800" dirty="0"/>
              <a:t>A set of pre-defined licenses</a:t>
            </a:r>
          </a:p>
          <a:p>
            <a:pPr lvl="2"/>
            <a:r>
              <a:rPr lang="en-US" sz="2400" dirty="0"/>
              <a:t>Read </a:t>
            </a:r>
            <a:r>
              <a:rPr lang="en-US" sz="1600" dirty="0">
                <a:hlinkClick r:id="rId3"/>
              </a:rPr>
              <a:t>https://creativecommons.org/licenses/</a:t>
            </a:r>
            <a:r>
              <a:rPr lang="en-US" sz="2400" dirty="0"/>
              <a:t> for all combinations</a:t>
            </a:r>
          </a:p>
          <a:p>
            <a:pPr lvl="2"/>
            <a:r>
              <a:rPr lang="en-US" sz="2400" dirty="0"/>
              <a:t>1 fixed condition: Attribution </a:t>
            </a:r>
          </a:p>
          <a:p>
            <a:pPr lvl="2"/>
            <a:r>
              <a:rPr lang="en-US" sz="2400" dirty="0"/>
              <a:t>3 elements: </a:t>
            </a:r>
            <a:r>
              <a:rPr lang="en-US" sz="2400" dirty="0" err="1"/>
              <a:t>ShareAlike</a:t>
            </a:r>
            <a:r>
              <a:rPr lang="en-US" sz="2400" dirty="0"/>
              <a:t>, Derivative, Commercial</a:t>
            </a:r>
          </a:p>
          <a:p>
            <a:pPr lvl="1"/>
            <a:r>
              <a:rPr lang="en-US" sz="2800" dirty="0"/>
              <a:t>3 layers applied</a:t>
            </a:r>
          </a:p>
          <a:p>
            <a:pPr lvl="2"/>
            <a:r>
              <a:rPr lang="en-US" sz="2400" dirty="0"/>
              <a:t>Legal code, human-readable (‘deed’), machine-readable</a:t>
            </a:r>
          </a:p>
          <a:p>
            <a:pPr lvl="1"/>
            <a:r>
              <a:rPr lang="en-US" sz="2800" dirty="0"/>
              <a:t>Popularized through popular UCC services</a:t>
            </a:r>
          </a:p>
          <a:p>
            <a:pPr lvl="2"/>
            <a:r>
              <a:rPr lang="en-US" sz="2400" dirty="0"/>
              <a:t>Flickr, Soundcloud, </a:t>
            </a:r>
            <a:r>
              <a:rPr lang="en-US" sz="2400" dirty="0" err="1"/>
              <a:t>Youtube</a:t>
            </a:r>
            <a:r>
              <a:rPr lang="en-US" sz="2400" dirty="0"/>
              <a:t>, </a:t>
            </a:r>
            <a:r>
              <a:rPr lang="en-US" sz="2400" dirty="0" err="1"/>
              <a:t>etc</a:t>
            </a:r>
            <a:endParaRPr lang="en-US" sz="2400" dirty="0"/>
          </a:p>
          <a:p>
            <a:pPr lvl="1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525583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200F3C-773E-4A0D-BAA2-CB7F5B818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795FC5-231B-4CB8-BA0B-5B2F1E1116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Definitions and types</a:t>
            </a:r>
          </a:p>
          <a:p>
            <a:r>
              <a:rPr lang="en-US" dirty="0"/>
              <a:t>Copyright-related laws </a:t>
            </a:r>
          </a:p>
          <a:p>
            <a:r>
              <a:rPr lang="en-US" dirty="0"/>
              <a:t>Exemptions</a:t>
            </a:r>
          </a:p>
          <a:p>
            <a:r>
              <a:rPr lang="en-US" dirty="0"/>
              <a:t>Alternatives</a:t>
            </a:r>
          </a:p>
        </p:txBody>
      </p:sp>
    </p:spTree>
    <p:extLst>
      <p:ext uri="{BB962C8B-B14F-4D97-AF65-F5344CB8AC3E}">
        <p14:creationId xmlns:p14="http://schemas.microsoft.com/office/powerpoint/2010/main" val="20129229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65B87-66D1-4CB0-B317-94A0E4B77E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Defining Intellectual Property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952DA6-00D6-41C1-B43F-460C32877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513182"/>
          </a:xfrm>
        </p:spPr>
        <p:txBody>
          <a:bodyPr>
            <a:normAutofit/>
          </a:bodyPr>
          <a:lstStyle/>
          <a:p>
            <a:r>
              <a:rPr lang="en-US" dirty="0"/>
              <a:t>Why IP?</a:t>
            </a:r>
          </a:p>
          <a:p>
            <a:pPr lvl="1"/>
            <a:r>
              <a:rPr lang="en-US" dirty="0"/>
              <a:t>The P</a:t>
            </a:r>
          </a:p>
          <a:p>
            <a:pPr lvl="1"/>
            <a:r>
              <a:rPr lang="en-US" dirty="0"/>
              <a:t>The I</a:t>
            </a:r>
          </a:p>
          <a:p>
            <a:pPr lvl="1"/>
            <a:endParaRPr lang="en-US" dirty="0"/>
          </a:p>
          <a:p>
            <a:r>
              <a:rPr lang="en-US" dirty="0"/>
              <a:t>Legal grounds: Constitution Article I, Sec 8</a:t>
            </a:r>
          </a:p>
          <a:p>
            <a:pPr lvl="1"/>
            <a:r>
              <a:rPr lang="en-US" dirty="0"/>
              <a:t>(i.e. powers of Congress)</a:t>
            </a:r>
          </a:p>
          <a:p>
            <a:pPr lvl="1"/>
            <a:r>
              <a:rPr lang="en-US" dirty="0"/>
              <a:t>Congress shall have the authority “[t]‌o promote the Progress of Science and useful Arts, by securing for limited Times to Authors and Inventors the exclusive Right to their respective Writings and Discoveries”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70951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296445-F29D-410A-B862-8B31560333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4953D4-874D-4499-AC94-5FC138E6E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Trade secrets (state law): practice</a:t>
            </a:r>
          </a:p>
          <a:p>
            <a:r>
              <a:rPr lang="en-US" dirty="0"/>
              <a:t>Trademarks (fed / state law): recognition</a:t>
            </a:r>
          </a:p>
          <a:p>
            <a:r>
              <a:rPr lang="en-US" dirty="0"/>
              <a:t>Patents (Cons): application</a:t>
            </a:r>
          </a:p>
          <a:p>
            <a:r>
              <a:rPr lang="en-US" dirty="0"/>
              <a:t>Copyrights (Cons): replicating creation</a:t>
            </a:r>
          </a:p>
        </p:txBody>
      </p:sp>
    </p:spTree>
    <p:extLst>
      <p:ext uri="{BB962C8B-B14F-4D97-AF65-F5344CB8AC3E}">
        <p14:creationId xmlns:p14="http://schemas.microsoft.com/office/powerpoint/2010/main" val="33209527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1801A7-F4CA-4771-A5C1-AFD7AC25B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 eaLnBrk="1" latinLnBrk="0" hangingPunct="1"/>
            <a:r>
              <a:rPr lang="en-US" sz="440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Trade secrets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592BA8-D8D8-4A43-9AC9-824FFBAD4F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4"/>
            <a:ext cx="8096896" cy="466724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Law: Economic Espionage Act (1996)</a:t>
            </a:r>
          </a:p>
          <a:p>
            <a:pPr lvl="1"/>
            <a:r>
              <a:rPr lang="en-US" dirty="0"/>
              <a:t>Criminal offense to steal trade secrets</a:t>
            </a:r>
          </a:p>
          <a:p>
            <a:pPr lvl="1"/>
            <a:r>
              <a:rPr lang="en-US" dirty="0"/>
              <a:t>FOIA has exemption for trade secrets</a:t>
            </a:r>
          </a:p>
          <a:p>
            <a:r>
              <a:rPr lang="en-US" dirty="0"/>
              <a:t>Duration</a:t>
            </a:r>
          </a:p>
          <a:p>
            <a:pPr lvl="1"/>
            <a:r>
              <a:rPr lang="en-US" dirty="0"/>
              <a:t>Indefinite</a:t>
            </a:r>
          </a:p>
          <a:p>
            <a:r>
              <a:rPr lang="en-US" dirty="0"/>
              <a:t>Types</a:t>
            </a:r>
          </a:p>
          <a:p>
            <a:pPr lvl="1"/>
            <a:r>
              <a:rPr lang="en-US" dirty="0"/>
              <a:t>Formulas, plans, processes, devices, and compounds…</a:t>
            </a:r>
          </a:p>
          <a:p>
            <a:r>
              <a:rPr lang="en-US" dirty="0"/>
              <a:t>Condition</a:t>
            </a:r>
          </a:p>
          <a:p>
            <a:pPr lvl="1"/>
            <a:r>
              <a:rPr lang="en-US" dirty="0"/>
              <a:t>Has commercial value by virtue of the fact that it gives the owner a business advantage</a:t>
            </a:r>
          </a:p>
          <a:p>
            <a:pPr lvl="1"/>
            <a:r>
              <a:rPr lang="en-US" dirty="0"/>
              <a:t>Known only to those individuals who have a need to</a:t>
            </a:r>
          </a:p>
        </p:txBody>
      </p:sp>
    </p:spTree>
    <p:extLst>
      <p:ext uri="{BB962C8B-B14F-4D97-AF65-F5344CB8AC3E}">
        <p14:creationId xmlns:p14="http://schemas.microsoft.com/office/powerpoint/2010/main" val="11381156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7A0927-A2CD-4382-B2B7-E2008CFA8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 eaLnBrk="1" latinLnBrk="0" hangingPunct="1"/>
            <a:r>
              <a:rPr lang="en-US" sz="440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Trademarks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D20F59-FEEC-4C3C-85AC-3F727F5343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Law: Federal Trademark Dilution Act (1995)</a:t>
            </a:r>
          </a:p>
          <a:p>
            <a:r>
              <a:rPr lang="en-US" dirty="0"/>
              <a:t>Types</a:t>
            </a:r>
          </a:p>
          <a:p>
            <a:r>
              <a:rPr lang="en-US" dirty="0"/>
              <a:t>Duration</a:t>
            </a:r>
          </a:p>
          <a:p>
            <a:pPr lvl="1"/>
            <a:r>
              <a:rPr lang="en-US" dirty="0"/>
              <a:t>Indefinitely, if extended through  “Declaration of Use”</a:t>
            </a:r>
          </a:p>
          <a:p>
            <a:r>
              <a:rPr lang="en-US" dirty="0"/>
              <a:t>How it is granted</a:t>
            </a:r>
          </a:p>
          <a:p>
            <a:pPr lvl="1"/>
            <a:r>
              <a:rPr lang="en-US" dirty="0"/>
              <a:t>Filed at the Patent and Trademark Office (easier than patent)</a:t>
            </a:r>
          </a:p>
          <a:p>
            <a:r>
              <a:rPr lang="en-US" dirty="0"/>
              <a:t>Condition</a:t>
            </a:r>
          </a:p>
          <a:p>
            <a:pPr lvl="1"/>
            <a:r>
              <a:rPr lang="en-US" dirty="0"/>
              <a:t>Not already taken</a:t>
            </a:r>
          </a:p>
        </p:txBody>
      </p:sp>
    </p:spTree>
    <p:extLst>
      <p:ext uri="{BB962C8B-B14F-4D97-AF65-F5344CB8AC3E}">
        <p14:creationId xmlns:p14="http://schemas.microsoft.com/office/powerpoint/2010/main" val="37222336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317374-BB59-4D4E-8A18-C658567E91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Trademark Dilution case: Moseley and Moseley v. V Secret Catalog, Inc. (2003)</a:t>
            </a:r>
          </a:p>
          <a:p>
            <a:pPr lvl="1"/>
            <a:r>
              <a:rPr lang="en-US" dirty="0">
                <a:hlinkClick r:id="rId2"/>
              </a:rPr>
              <a:t>https://web.archive.org/web/20150414233112/http://www.sptimes.com/2002/11/17/Worldandnation/Victor_vs_Victoria.shtml</a:t>
            </a:r>
            <a:r>
              <a:rPr lang="en-US" dirty="0"/>
              <a:t> 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Victor’s Secret =&gt; Victor’s Little Secret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Verdict: Requires proof of actual dilution (not mere “likelihood”)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91575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E2786B-93A9-4FBC-B917-F36D41BF2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 eaLnBrk="1" latinLnBrk="0" hangingPunct="1"/>
            <a:r>
              <a:rPr lang="en-US" sz="440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Patents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38378D-C921-4E5E-A4D7-42F0688336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825624"/>
            <a:ext cx="8065899" cy="466724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Law: Patent Act</a:t>
            </a:r>
          </a:p>
          <a:p>
            <a:r>
              <a:rPr lang="en-US" dirty="0"/>
              <a:t>Types</a:t>
            </a:r>
          </a:p>
          <a:p>
            <a:pPr lvl="1"/>
            <a:r>
              <a:rPr lang="en-US" dirty="0"/>
              <a:t>Utility, plant, design</a:t>
            </a:r>
          </a:p>
          <a:p>
            <a:r>
              <a:rPr lang="en-US" dirty="0"/>
              <a:t>Duration</a:t>
            </a:r>
          </a:p>
          <a:p>
            <a:pPr lvl="1"/>
            <a:r>
              <a:rPr lang="en-US" dirty="0"/>
              <a:t>17yrs =&gt; 20yrs (after 1995)</a:t>
            </a:r>
          </a:p>
          <a:p>
            <a:r>
              <a:rPr lang="en-US" dirty="0"/>
              <a:t>How it is granted</a:t>
            </a:r>
          </a:p>
          <a:p>
            <a:pPr lvl="1"/>
            <a:r>
              <a:rPr lang="en-US" dirty="0"/>
              <a:t>Via filing and vetting, U.S. Patent and Trademark Office </a:t>
            </a:r>
          </a:p>
          <a:p>
            <a:r>
              <a:rPr lang="en-US" dirty="0"/>
              <a:t>Condition</a:t>
            </a:r>
          </a:p>
          <a:p>
            <a:pPr lvl="1"/>
            <a:r>
              <a:rPr lang="en-US" dirty="0"/>
              <a:t>Needs to be </a:t>
            </a:r>
            <a:r>
              <a:rPr lang="en-US" b="1" dirty="0">
                <a:solidFill>
                  <a:srgbClr val="FFFF00"/>
                </a:solidFill>
              </a:rPr>
              <a:t>novel</a:t>
            </a:r>
            <a:r>
              <a:rPr lang="en-US" dirty="0"/>
              <a:t> (“the subject matter as a whole would have been obvious at the time the invention was made to a person having ordinary skill in the art.”)</a:t>
            </a:r>
          </a:p>
        </p:txBody>
      </p:sp>
    </p:spTree>
    <p:extLst>
      <p:ext uri="{BB962C8B-B14F-4D97-AF65-F5344CB8AC3E}">
        <p14:creationId xmlns:p14="http://schemas.microsoft.com/office/powerpoint/2010/main" val="24731300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1892</TotalTime>
  <Words>1156</Words>
  <Application>Microsoft Office PowerPoint</Application>
  <PresentationFormat>On-screen Show (4:3)</PresentationFormat>
  <Paragraphs>181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Helvetica</vt:lpstr>
      <vt:lpstr>Office Theme</vt:lpstr>
      <vt:lpstr>Intellectual Property</vt:lpstr>
      <vt:lpstr>Debate of the Week:  Canonicity of the Derivative</vt:lpstr>
      <vt:lpstr>PowerPoint Presentation</vt:lpstr>
      <vt:lpstr>Defining Intellectual Property</vt:lpstr>
      <vt:lpstr>Types</vt:lpstr>
      <vt:lpstr>Trade secrets</vt:lpstr>
      <vt:lpstr>Trademarks</vt:lpstr>
      <vt:lpstr>PowerPoint Presentation</vt:lpstr>
      <vt:lpstr>Patents</vt:lpstr>
      <vt:lpstr>PowerPoint Presentation</vt:lpstr>
      <vt:lpstr>PowerPoint Presentation</vt:lpstr>
      <vt:lpstr>Copyrights</vt:lpstr>
      <vt:lpstr>PowerPoint Presentation</vt:lpstr>
      <vt:lpstr>PowerPoint Presentation</vt:lpstr>
      <vt:lpstr>PowerPoint Presentation</vt:lpstr>
      <vt:lpstr>[Cases in Point] </vt:lpstr>
      <vt:lpstr>PowerPoint Presentation</vt:lpstr>
      <vt:lpstr>Works Not Protected by Copyright</vt:lpstr>
      <vt:lpstr>PowerPoint Presentation</vt:lpstr>
      <vt:lpstr>Spectrum of Copyright Use </vt:lpstr>
      <vt:lpstr>Public Domain</vt:lpstr>
      <vt:lpstr>Fair Use</vt:lpstr>
      <vt:lpstr>PowerPoint Presentation</vt:lpstr>
      <vt:lpstr>PowerPoint Presentation</vt:lpstr>
      <vt:lpstr>Alternative Copyrights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Nakho Kim</dc:creator>
  <cp:lastModifiedBy>Nakho Kim</cp:lastModifiedBy>
  <cp:revision>39</cp:revision>
  <dcterms:created xsi:type="dcterms:W3CDTF">2019-02-13T20:18:38Z</dcterms:created>
  <dcterms:modified xsi:type="dcterms:W3CDTF">2023-02-15T20:18:05Z</dcterms:modified>
</cp:coreProperties>
</file>